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4" r:id="rId11"/>
    <p:sldId id="268" r:id="rId12"/>
    <p:sldId id="266" r:id="rId13"/>
    <p:sldId id="270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351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B3483-3775-46B4-8D3C-D9CB02BC518B}" type="datetimeFigureOut">
              <a:rPr lang="en-CA" smtClean="0"/>
              <a:pPr/>
              <a:t>2021-02-04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9B606-4D00-4B0C-A043-8FADB032F18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2457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88462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3503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71699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38488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68852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59695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5749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738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0911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3387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2021-02-04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2021-02-04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2021-02-04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2021-02-04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2021-02-04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2021-02-04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2021-02-04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2021-02-04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2021-02-04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2021-02-04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2021-02-04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2021-02-04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13" Type="http://schemas.openxmlformats.org/officeDocument/2006/relationships/oleObject" Target="../embeddings/oleObject111.bin"/><Relationship Id="rId18" Type="http://schemas.openxmlformats.org/officeDocument/2006/relationships/image" Target="../media/image102.wmf"/><Relationship Id="rId26" Type="http://schemas.openxmlformats.org/officeDocument/2006/relationships/image" Target="../media/image114.wmf"/><Relationship Id="rId3" Type="http://schemas.openxmlformats.org/officeDocument/2006/relationships/oleObject" Target="../embeddings/oleObject106.bin"/><Relationship Id="rId21" Type="http://schemas.openxmlformats.org/officeDocument/2006/relationships/oleObject" Target="../embeddings/oleObject115.bin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109.wmf"/><Relationship Id="rId17" Type="http://schemas.openxmlformats.org/officeDocument/2006/relationships/oleObject" Target="../embeddings/oleObject113.bin"/><Relationship Id="rId25" Type="http://schemas.openxmlformats.org/officeDocument/2006/relationships/oleObject" Target="../embeddings/oleObject117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01.wmf"/><Relationship Id="rId20" Type="http://schemas.openxmlformats.org/officeDocument/2006/relationships/image" Target="../media/image11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6.wmf"/><Relationship Id="rId11" Type="http://schemas.openxmlformats.org/officeDocument/2006/relationships/oleObject" Target="../embeddings/oleObject110.bin"/><Relationship Id="rId24" Type="http://schemas.openxmlformats.org/officeDocument/2006/relationships/image" Target="../media/image113.wmf"/><Relationship Id="rId5" Type="http://schemas.openxmlformats.org/officeDocument/2006/relationships/oleObject" Target="../embeddings/oleObject107.bin"/><Relationship Id="rId15" Type="http://schemas.openxmlformats.org/officeDocument/2006/relationships/oleObject" Target="../embeddings/oleObject112.bin"/><Relationship Id="rId23" Type="http://schemas.openxmlformats.org/officeDocument/2006/relationships/oleObject" Target="../embeddings/oleObject116.bin"/><Relationship Id="rId28" Type="http://schemas.openxmlformats.org/officeDocument/2006/relationships/image" Target="../media/image115.wmf"/><Relationship Id="rId10" Type="http://schemas.openxmlformats.org/officeDocument/2006/relationships/image" Target="../media/image108.wmf"/><Relationship Id="rId19" Type="http://schemas.openxmlformats.org/officeDocument/2006/relationships/oleObject" Target="../embeddings/oleObject114.bin"/><Relationship Id="rId4" Type="http://schemas.openxmlformats.org/officeDocument/2006/relationships/image" Target="../media/image105.wmf"/><Relationship Id="rId9" Type="http://schemas.openxmlformats.org/officeDocument/2006/relationships/oleObject" Target="../embeddings/oleObject109.bin"/><Relationship Id="rId14" Type="http://schemas.openxmlformats.org/officeDocument/2006/relationships/image" Target="../media/image110.wmf"/><Relationship Id="rId22" Type="http://schemas.openxmlformats.org/officeDocument/2006/relationships/image" Target="../media/image112.wmf"/><Relationship Id="rId27" Type="http://schemas.openxmlformats.org/officeDocument/2006/relationships/oleObject" Target="../embeddings/oleObject118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9.bin"/><Relationship Id="rId2" Type="http://schemas.openxmlformats.org/officeDocument/2006/relationships/image" Target="../media/image1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7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7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6.wmf"/><Relationship Id="rId26" Type="http://schemas.openxmlformats.org/officeDocument/2006/relationships/image" Target="../media/image20.wmf"/><Relationship Id="rId3" Type="http://schemas.openxmlformats.org/officeDocument/2006/relationships/oleObject" Target="../embeddings/oleObject9.bin"/><Relationship Id="rId21" Type="http://schemas.openxmlformats.org/officeDocument/2006/relationships/oleObject" Target="../embeddings/oleObject18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6.bin"/><Relationship Id="rId25" Type="http://schemas.openxmlformats.org/officeDocument/2006/relationships/oleObject" Target="../embeddings/oleObject20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3.bin"/><Relationship Id="rId24" Type="http://schemas.openxmlformats.org/officeDocument/2006/relationships/image" Target="../media/image19.wmf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23" Type="http://schemas.openxmlformats.org/officeDocument/2006/relationships/oleObject" Target="../embeddings/oleObject19.bin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17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4.wmf"/><Relationship Id="rId22" Type="http://schemas.openxmlformats.org/officeDocument/2006/relationships/image" Target="../media/image1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28.wmf"/><Relationship Id="rId26" Type="http://schemas.openxmlformats.org/officeDocument/2006/relationships/image" Target="../media/image32.wmf"/><Relationship Id="rId3" Type="http://schemas.openxmlformats.org/officeDocument/2006/relationships/oleObject" Target="../embeddings/oleObject21.bin"/><Relationship Id="rId21" Type="http://schemas.openxmlformats.org/officeDocument/2006/relationships/oleObject" Target="../embeddings/oleObject30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8.bin"/><Relationship Id="rId25" Type="http://schemas.openxmlformats.org/officeDocument/2006/relationships/oleObject" Target="../embeddings/oleObject32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5.bin"/><Relationship Id="rId24" Type="http://schemas.openxmlformats.org/officeDocument/2006/relationships/image" Target="../media/image31.wmf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23" Type="http://schemas.openxmlformats.org/officeDocument/2006/relationships/oleObject" Target="../embeddings/oleObject31.bin"/><Relationship Id="rId28" Type="http://schemas.openxmlformats.org/officeDocument/2006/relationships/image" Target="../media/image33.wmf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29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6.wmf"/><Relationship Id="rId22" Type="http://schemas.openxmlformats.org/officeDocument/2006/relationships/image" Target="../media/image30.wmf"/><Relationship Id="rId27" Type="http://schemas.openxmlformats.org/officeDocument/2006/relationships/oleObject" Target="../embeddings/oleObject3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1.wmf"/><Relationship Id="rId26" Type="http://schemas.openxmlformats.org/officeDocument/2006/relationships/image" Target="../media/image45.wmf"/><Relationship Id="rId3" Type="http://schemas.openxmlformats.org/officeDocument/2006/relationships/oleObject" Target="../embeddings/oleObject34.bin"/><Relationship Id="rId21" Type="http://schemas.openxmlformats.org/officeDocument/2006/relationships/oleObject" Target="../embeddings/oleObject43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41.bin"/><Relationship Id="rId25" Type="http://schemas.openxmlformats.org/officeDocument/2006/relationships/oleObject" Target="../embeddings/oleObject45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40.wmf"/><Relationship Id="rId20" Type="http://schemas.openxmlformats.org/officeDocument/2006/relationships/image" Target="../media/image42.wmf"/><Relationship Id="rId29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8.bin"/><Relationship Id="rId24" Type="http://schemas.openxmlformats.org/officeDocument/2006/relationships/image" Target="../media/image44.wmf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23" Type="http://schemas.openxmlformats.org/officeDocument/2006/relationships/oleObject" Target="../embeddings/oleObject44.bin"/><Relationship Id="rId28" Type="http://schemas.openxmlformats.org/officeDocument/2006/relationships/image" Target="../media/image46.wmf"/><Relationship Id="rId10" Type="http://schemas.openxmlformats.org/officeDocument/2006/relationships/image" Target="../media/image37.wmf"/><Relationship Id="rId19" Type="http://schemas.openxmlformats.org/officeDocument/2006/relationships/oleObject" Target="../embeddings/oleObject42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39.wmf"/><Relationship Id="rId22" Type="http://schemas.openxmlformats.org/officeDocument/2006/relationships/image" Target="../media/image43.wmf"/><Relationship Id="rId27" Type="http://schemas.openxmlformats.org/officeDocument/2006/relationships/oleObject" Target="../embeddings/oleObject46.bin"/><Relationship Id="rId30" Type="http://schemas.openxmlformats.org/officeDocument/2006/relationships/image" Target="../media/image4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3.bin"/><Relationship Id="rId18" Type="http://schemas.openxmlformats.org/officeDocument/2006/relationships/image" Target="../media/image55.wmf"/><Relationship Id="rId26" Type="http://schemas.openxmlformats.org/officeDocument/2006/relationships/image" Target="../media/image59.wmf"/><Relationship Id="rId3" Type="http://schemas.openxmlformats.org/officeDocument/2006/relationships/oleObject" Target="../embeddings/oleObject48.bin"/><Relationship Id="rId21" Type="http://schemas.openxmlformats.org/officeDocument/2006/relationships/oleObject" Target="../embeddings/oleObject57.bin"/><Relationship Id="rId34" Type="http://schemas.openxmlformats.org/officeDocument/2006/relationships/image" Target="../media/image63.wmf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5.bin"/><Relationship Id="rId25" Type="http://schemas.openxmlformats.org/officeDocument/2006/relationships/oleObject" Target="../embeddings/oleObject59.bin"/><Relationship Id="rId33" Type="http://schemas.openxmlformats.org/officeDocument/2006/relationships/oleObject" Target="../embeddings/oleObject63.bin"/><Relationship Id="rId38" Type="http://schemas.openxmlformats.org/officeDocument/2006/relationships/image" Target="../media/image65.wmf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54.wmf"/><Relationship Id="rId20" Type="http://schemas.openxmlformats.org/officeDocument/2006/relationships/image" Target="../media/image56.wmf"/><Relationship Id="rId29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2.bin"/><Relationship Id="rId24" Type="http://schemas.openxmlformats.org/officeDocument/2006/relationships/image" Target="../media/image58.wmf"/><Relationship Id="rId32" Type="http://schemas.openxmlformats.org/officeDocument/2006/relationships/image" Target="../media/image62.wmf"/><Relationship Id="rId37" Type="http://schemas.openxmlformats.org/officeDocument/2006/relationships/oleObject" Target="../embeddings/oleObject65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23" Type="http://schemas.openxmlformats.org/officeDocument/2006/relationships/oleObject" Target="../embeddings/oleObject58.bin"/><Relationship Id="rId28" Type="http://schemas.openxmlformats.org/officeDocument/2006/relationships/image" Target="../media/image60.wmf"/><Relationship Id="rId36" Type="http://schemas.openxmlformats.org/officeDocument/2006/relationships/image" Target="../media/image64.wmf"/><Relationship Id="rId10" Type="http://schemas.openxmlformats.org/officeDocument/2006/relationships/image" Target="../media/image51.wmf"/><Relationship Id="rId19" Type="http://schemas.openxmlformats.org/officeDocument/2006/relationships/oleObject" Target="../embeddings/oleObject56.bin"/><Relationship Id="rId31" Type="http://schemas.openxmlformats.org/officeDocument/2006/relationships/oleObject" Target="../embeddings/oleObject62.bin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3.wmf"/><Relationship Id="rId22" Type="http://schemas.openxmlformats.org/officeDocument/2006/relationships/image" Target="../media/image57.wmf"/><Relationship Id="rId27" Type="http://schemas.openxmlformats.org/officeDocument/2006/relationships/oleObject" Target="../embeddings/oleObject60.bin"/><Relationship Id="rId30" Type="http://schemas.openxmlformats.org/officeDocument/2006/relationships/image" Target="../media/image61.wmf"/><Relationship Id="rId35" Type="http://schemas.openxmlformats.org/officeDocument/2006/relationships/oleObject" Target="../embeddings/oleObject64.bin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1.bin"/><Relationship Id="rId18" Type="http://schemas.openxmlformats.org/officeDocument/2006/relationships/image" Target="../media/image73.wmf"/><Relationship Id="rId26" Type="http://schemas.openxmlformats.org/officeDocument/2006/relationships/image" Target="../media/image77.wmf"/><Relationship Id="rId39" Type="http://schemas.openxmlformats.org/officeDocument/2006/relationships/oleObject" Target="../embeddings/oleObject84.bin"/><Relationship Id="rId21" Type="http://schemas.openxmlformats.org/officeDocument/2006/relationships/oleObject" Target="../embeddings/oleObject75.bin"/><Relationship Id="rId34" Type="http://schemas.openxmlformats.org/officeDocument/2006/relationships/image" Target="../media/image81.wmf"/><Relationship Id="rId42" Type="http://schemas.openxmlformats.org/officeDocument/2006/relationships/image" Target="../media/image85.wmf"/><Relationship Id="rId47" Type="http://schemas.openxmlformats.org/officeDocument/2006/relationships/oleObject" Target="../embeddings/oleObject88.bin"/><Relationship Id="rId50" Type="http://schemas.openxmlformats.org/officeDocument/2006/relationships/image" Target="../media/image89.wmf"/><Relationship Id="rId55" Type="http://schemas.openxmlformats.org/officeDocument/2006/relationships/oleObject" Target="../embeddings/oleObject92.bin"/><Relationship Id="rId63" Type="http://schemas.openxmlformats.org/officeDocument/2006/relationships/image" Target="../media/image95.wmf"/><Relationship Id="rId68" Type="http://schemas.openxmlformats.org/officeDocument/2006/relationships/oleObject" Target="../embeddings/oleObject99.bin"/><Relationship Id="rId7" Type="http://schemas.openxmlformats.org/officeDocument/2006/relationships/oleObject" Target="../embeddings/oleObject68.bin"/><Relationship Id="rId71" Type="http://schemas.openxmlformats.org/officeDocument/2006/relationships/image" Target="../media/image99.wmf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72.wmf"/><Relationship Id="rId29" Type="http://schemas.openxmlformats.org/officeDocument/2006/relationships/oleObject" Target="../embeddings/oleObject79.bin"/><Relationship Id="rId11" Type="http://schemas.openxmlformats.org/officeDocument/2006/relationships/oleObject" Target="../embeddings/oleObject70.bin"/><Relationship Id="rId24" Type="http://schemas.openxmlformats.org/officeDocument/2006/relationships/image" Target="../media/image76.wmf"/><Relationship Id="rId32" Type="http://schemas.openxmlformats.org/officeDocument/2006/relationships/image" Target="../media/image80.wmf"/><Relationship Id="rId37" Type="http://schemas.openxmlformats.org/officeDocument/2006/relationships/oleObject" Target="../embeddings/oleObject83.bin"/><Relationship Id="rId40" Type="http://schemas.openxmlformats.org/officeDocument/2006/relationships/image" Target="../media/image84.wmf"/><Relationship Id="rId45" Type="http://schemas.openxmlformats.org/officeDocument/2006/relationships/oleObject" Target="../embeddings/oleObject87.bin"/><Relationship Id="rId53" Type="http://schemas.openxmlformats.org/officeDocument/2006/relationships/oleObject" Target="../embeddings/oleObject91.bin"/><Relationship Id="rId58" Type="http://schemas.openxmlformats.org/officeDocument/2006/relationships/oleObject" Target="../embeddings/oleObject94.bin"/><Relationship Id="rId66" Type="http://schemas.openxmlformats.org/officeDocument/2006/relationships/oleObject" Target="../embeddings/oleObject98.bin"/><Relationship Id="rId5" Type="http://schemas.openxmlformats.org/officeDocument/2006/relationships/oleObject" Target="../embeddings/oleObject67.bin"/><Relationship Id="rId15" Type="http://schemas.openxmlformats.org/officeDocument/2006/relationships/oleObject" Target="../embeddings/oleObject72.bin"/><Relationship Id="rId23" Type="http://schemas.openxmlformats.org/officeDocument/2006/relationships/oleObject" Target="../embeddings/oleObject76.bin"/><Relationship Id="rId28" Type="http://schemas.openxmlformats.org/officeDocument/2006/relationships/image" Target="../media/image78.wmf"/><Relationship Id="rId36" Type="http://schemas.openxmlformats.org/officeDocument/2006/relationships/image" Target="../media/image82.wmf"/><Relationship Id="rId49" Type="http://schemas.openxmlformats.org/officeDocument/2006/relationships/oleObject" Target="../embeddings/oleObject89.bin"/><Relationship Id="rId57" Type="http://schemas.openxmlformats.org/officeDocument/2006/relationships/oleObject" Target="../embeddings/oleObject93.bin"/><Relationship Id="rId61" Type="http://schemas.openxmlformats.org/officeDocument/2006/relationships/image" Target="../media/image94.wmf"/><Relationship Id="rId10" Type="http://schemas.openxmlformats.org/officeDocument/2006/relationships/image" Target="../media/image69.wmf"/><Relationship Id="rId19" Type="http://schemas.openxmlformats.org/officeDocument/2006/relationships/oleObject" Target="../embeddings/oleObject74.bin"/><Relationship Id="rId31" Type="http://schemas.openxmlformats.org/officeDocument/2006/relationships/oleObject" Target="../embeddings/oleObject80.bin"/><Relationship Id="rId44" Type="http://schemas.openxmlformats.org/officeDocument/2006/relationships/image" Target="../media/image86.wmf"/><Relationship Id="rId52" Type="http://schemas.openxmlformats.org/officeDocument/2006/relationships/image" Target="../media/image90.wmf"/><Relationship Id="rId60" Type="http://schemas.openxmlformats.org/officeDocument/2006/relationships/oleObject" Target="../embeddings/oleObject95.bin"/><Relationship Id="rId65" Type="http://schemas.openxmlformats.org/officeDocument/2006/relationships/image" Target="../media/image96.wmf"/><Relationship Id="rId73" Type="http://schemas.openxmlformats.org/officeDocument/2006/relationships/image" Target="../media/image100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9.bin"/><Relationship Id="rId14" Type="http://schemas.openxmlformats.org/officeDocument/2006/relationships/image" Target="../media/image71.wmf"/><Relationship Id="rId22" Type="http://schemas.openxmlformats.org/officeDocument/2006/relationships/image" Target="../media/image75.wmf"/><Relationship Id="rId27" Type="http://schemas.openxmlformats.org/officeDocument/2006/relationships/oleObject" Target="../embeddings/oleObject78.bin"/><Relationship Id="rId30" Type="http://schemas.openxmlformats.org/officeDocument/2006/relationships/image" Target="../media/image79.wmf"/><Relationship Id="rId35" Type="http://schemas.openxmlformats.org/officeDocument/2006/relationships/oleObject" Target="../embeddings/oleObject82.bin"/><Relationship Id="rId43" Type="http://schemas.openxmlformats.org/officeDocument/2006/relationships/oleObject" Target="../embeddings/oleObject86.bin"/><Relationship Id="rId48" Type="http://schemas.openxmlformats.org/officeDocument/2006/relationships/image" Target="../media/image88.wmf"/><Relationship Id="rId56" Type="http://schemas.openxmlformats.org/officeDocument/2006/relationships/image" Target="../media/image92.wmf"/><Relationship Id="rId64" Type="http://schemas.openxmlformats.org/officeDocument/2006/relationships/oleObject" Target="../embeddings/oleObject97.bin"/><Relationship Id="rId69" Type="http://schemas.openxmlformats.org/officeDocument/2006/relationships/image" Target="../media/image98.wmf"/><Relationship Id="rId8" Type="http://schemas.openxmlformats.org/officeDocument/2006/relationships/image" Target="../media/image68.wmf"/><Relationship Id="rId51" Type="http://schemas.openxmlformats.org/officeDocument/2006/relationships/oleObject" Target="../embeddings/oleObject90.bin"/><Relationship Id="rId72" Type="http://schemas.openxmlformats.org/officeDocument/2006/relationships/oleObject" Target="../embeddings/oleObject101.bin"/><Relationship Id="rId3" Type="http://schemas.openxmlformats.org/officeDocument/2006/relationships/oleObject" Target="../embeddings/oleObject66.bin"/><Relationship Id="rId12" Type="http://schemas.openxmlformats.org/officeDocument/2006/relationships/image" Target="../media/image70.wmf"/><Relationship Id="rId17" Type="http://schemas.openxmlformats.org/officeDocument/2006/relationships/oleObject" Target="../embeddings/oleObject73.bin"/><Relationship Id="rId25" Type="http://schemas.openxmlformats.org/officeDocument/2006/relationships/oleObject" Target="../embeddings/oleObject77.bin"/><Relationship Id="rId33" Type="http://schemas.openxmlformats.org/officeDocument/2006/relationships/oleObject" Target="../embeddings/oleObject81.bin"/><Relationship Id="rId38" Type="http://schemas.openxmlformats.org/officeDocument/2006/relationships/image" Target="../media/image83.wmf"/><Relationship Id="rId46" Type="http://schemas.openxmlformats.org/officeDocument/2006/relationships/image" Target="../media/image87.wmf"/><Relationship Id="rId59" Type="http://schemas.openxmlformats.org/officeDocument/2006/relationships/image" Target="../media/image93.wmf"/><Relationship Id="rId67" Type="http://schemas.openxmlformats.org/officeDocument/2006/relationships/image" Target="../media/image97.wmf"/><Relationship Id="rId20" Type="http://schemas.openxmlformats.org/officeDocument/2006/relationships/image" Target="../media/image74.wmf"/><Relationship Id="rId41" Type="http://schemas.openxmlformats.org/officeDocument/2006/relationships/oleObject" Target="../embeddings/oleObject85.bin"/><Relationship Id="rId54" Type="http://schemas.openxmlformats.org/officeDocument/2006/relationships/image" Target="../media/image91.wmf"/><Relationship Id="rId62" Type="http://schemas.openxmlformats.org/officeDocument/2006/relationships/oleObject" Target="../embeddings/oleObject96.bin"/><Relationship Id="rId70" Type="http://schemas.openxmlformats.org/officeDocument/2006/relationships/oleObject" Target="../embeddings/oleObject10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3" Type="http://schemas.openxmlformats.org/officeDocument/2006/relationships/oleObject" Target="../embeddings/oleObject102.bin"/><Relationship Id="rId7" Type="http://schemas.openxmlformats.org/officeDocument/2006/relationships/oleObject" Target="../embeddings/oleObject104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2.wmf"/><Relationship Id="rId5" Type="http://schemas.openxmlformats.org/officeDocument/2006/relationships/oleObject" Target="../embeddings/oleObject103.bin"/><Relationship Id="rId10" Type="http://schemas.openxmlformats.org/officeDocument/2006/relationships/image" Target="../media/image104.wmf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0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7744" y="3068960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CA"/>
              <a:t>Lesson 1</a:t>
            </a:r>
            <a:br>
              <a:rPr lang="en-CA"/>
            </a:br>
            <a:r>
              <a:rPr lang="en-CA"/>
              <a:t>Section </a:t>
            </a:r>
            <a:r>
              <a:rPr lang="en-CA" dirty="0"/>
              <a:t>4a </a:t>
            </a:r>
            <a:br>
              <a:rPr lang="en-CA" dirty="0"/>
            </a:br>
            <a:r>
              <a:rPr lang="en-CA" dirty="0"/>
              <a:t>Review on factoring trinomials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568952" cy="50405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sz="2600" dirty="0"/>
              <a:t>Ex: Factor each of the following trinomials: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5449130"/>
              </p:ext>
            </p:extLst>
          </p:nvPr>
        </p:nvGraphicFramePr>
        <p:xfrm>
          <a:off x="485825" y="1544414"/>
          <a:ext cx="2690813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66880" imgH="622080" progId="Equation.DSMT4">
                  <p:embed/>
                </p:oleObj>
              </mc:Choice>
              <mc:Fallback>
                <p:oleObj name="Equation" r:id="rId3" imgW="2666880" imgH="622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825" y="1544414"/>
                        <a:ext cx="2690813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964258" y="1614264"/>
            <a:ext cx="282575" cy="42068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2766070" y="1599977"/>
            <a:ext cx="244475" cy="4476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1096020" y="1412652"/>
            <a:ext cx="1752600" cy="204787"/>
          </a:xfrm>
          <a:custGeom>
            <a:avLst/>
            <a:gdLst>
              <a:gd name="T0" fmla="*/ 0 w 1633"/>
              <a:gd name="T1" fmla="*/ 204717 h 272"/>
              <a:gd name="T2" fmla="*/ 827659 w 1633"/>
              <a:gd name="T3" fmla="*/ 0 h 272"/>
              <a:gd name="T4" fmla="*/ 1753006 w 1633"/>
              <a:gd name="T5" fmla="*/ 204717 h 272"/>
              <a:gd name="T6" fmla="*/ 0 60000 65536"/>
              <a:gd name="T7" fmla="*/ 0 60000 65536"/>
              <a:gd name="T8" fmla="*/ 0 60000 65536"/>
              <a:gd name="T9" fmla="*/ 0 w 1633"/>
              <a:gd name="T10" fmla="*/ 0 h 272"/>
              <a:gd name="T11" fmla="*/ 1633 w 1633"/>
              <a:gd name="T12" fmla="*/ 272 h 2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33" h="272">
                <a:moveTo>
                  <a:pt x="0" y="272"/>
                </a:moveTo>
                <a:cubicBezTo>
                  <a:pt x="249" y="136"/>
                  <a:pt x="499" y="0"/>
                  <a:pt x="771" y="0"/>
                </a:cubicBezTo>
                <a:cubicBezTo>
                  <a:pt x="1043" y="0"/>
                  <a:pt x="1489" y="227"/>
                  <a:pt x="1633" y="272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8872452"/>
              </p:ext>
            </p:extLst>
          </p:nvPr>
        </p:nvGraphicFramePr>
        <p:xfrm>
          <a:off x="413817" y="2284189"/>
          <a:ext cx="270827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946240" imgH="622080" progId="Equation.DSMT4">
                  <p:embed/>
                </p:oleObj>
              </mc:Choice>
              <mc:Fallback>
                <p:oleObj name="Equation" r:id="rId5" imgW="2946240" imgH="622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817" y="2284189"/>
                        <a:ext cx="2708275" cy="57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897336"/>
              </p:ext>
            </p:extLst>
          </p:nvPr>
        </p:nvGraphicFramePr>
        <p:xfrm>
          <a:off x="485825" y="2996977"/>
          <a:ext cx="279558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882880" imgH="520560" progId="Equation.DSMT4">
                  <p:embed/>
                </p:oleObj>
              </mc:Choice>
              <mc:Fallback>
                <p:oleObj name="Equation" r:id="rId7" imgW="2882880" imgH="520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825" y="2996977"/>
                        <a:ext cx="279558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9369604"/>
              </p:ext>
            </p:extLst>
          </p:nvPr>
        </p:nvGraphicFramePr>
        <p:xfrm>
          <a:off x="554236" y="3692302"/>
          <a:ext cx="295592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238200" imgH="520560" progId="Equation.DSMT4">
                  <p:embed/>
                </p:oleObj>
              </mc:Choice>
              <mc:Fallback>
                <p:oleObj name="Equation" r:id="rId9" imgW="3238200" imgH="5205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236" y="3692302"/>
                        <a:ext cx="2955925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4085963"/>
              </p:ext>
            </p:extLst>
          </p:nvPr>
        </p:nvGraphicFramePr>
        <p:xfrm>
          <a:off x="596578" y="4392389"/>
          <a:ext cx="261620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377880" imgH="1002960" progId="Equation.DSMT4">
                  <p:embed/>
                </p:oleObj>
              </mc:Choice>
              <mc:Fallback>
                <p:oleObj name="Equation" r:id="rId11" imgW="3377880" imgH="1002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78" y="4392389"/>
                        <a:ext cx="2616200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8639770"/>
              </p:ext>
            </p:extLst>
          </p:nvPr>
        </p:nvGraphicFramePr>
        <p:xfrm>
          <a:off x="466403" y="5284564"/>
          <a:ext cx="2908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908080" imgH="520560" progId="Equation.DSMT4">
                  <p:embed/>
                </p:oleObj>
              </mc:Choice>
              <mc:Fallback>
                <p:oleObj name="Equation" r:id="rId13" imgW="2908080" imgH="5205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403" y="5284564"/>
                        <a:ext cx="29083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2373555"/>
              </p:ext>
            </p:extLst>
          </p:nvPr>
        </p:nvGraphicFramePr>
        <p:xfrm>
          <a:off x="323528" y="888777"/>
          <a:ext cx="32035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174840" imgH="482400" progId="Equation.DSMT4">
                  <p:embed/>
                </p:oleObj>
              </mc:Choice>
              <mc:Fallback>
                <p:oleObj name="Equation" r:id="rId15" imgW="3174840" imgH="482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888777"/>
                        <a:ext cx="32035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528896"/>
              </p:ext>
            </p:extLst>
          </p:nvPr>
        </p:nvGraphicFramePr>
        <p:xfrm>
          <a:off x="4731518" y="914177"/>
          <a:ext cx="345916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429000" imgH="482400" progId="Equation.DSMT4">
                  <p:embed/>
                </p:oleObj>
              </mc:Choice>
              <mc:Fallback>
                <p:oleObj name="Equation" r:id="rId17" imgW="342900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1518" y="914177"/>
                        <a:ext cx="345916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265415" y="947514"/>
            <a:ext cx="282575" cy="42068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7326585" y="977131"/>
            <a:ext cx="587375" cy="42545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397178" y="745902"/>
            <a:ext cx="1943100" cy="230187"/>
          </a:xfrm>
          <a:custGeom>
            <a:avLst/>
            <a:gdLst>
              <a:gd name="T0" fmla="*/ 0 w 1633"/>
              <a:gd name="T1" fmla="*/ 229738 h 272"/>
              <a:gd name="T2" fmla="*/ 916790 w 1633"/>
              <a:gd name="T3" fmla="*/ 0 h 272"/>
              <a:gd name="T4" fmla="*/ 1941788 w 1633"/>
              <a:gd name="T5" fmla="*/ 229738 h 272"/>
              <a:gd name="T6" fmla="*/ 0 60000 65536"/>
              <a:gd name="T7" fmla="*/ 0 60000 65536"/>
              <a:gd name="T8" fmla="*/ 0 60000 65536"/>
              <a:gd name="T9" fmla="*/ 0 w 1633"/>
              <a:gd name="T10" fmla="*/ 0 h 272"/>
              <a:gd name="T11" fmla="*/ 1633 w 1633"/>
              <a:gd name="T12" fmla="*/ 272 h 2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33" h="272">
                <a:moveTo>
                  <a:pt x="0" y="272"/>
                </a:moveTo>
                <a:cubicBezTo>
                  <a:pt x="249" y="136"/>
                  <a:pt x="499" y="0"/>
                  <a:pt x="771" y="0"/>
                </a:cubicBezTo>
                <a:cubicBezTo>
                  <a:pt x="1043" y="0"/>
                  <a:pt x="1489" y="227"/>
                  <a:pt x="1633" y="272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384692"/>
              </p:ext>
            </p:extLst>
          </p:nvPr>
        </p:nvGraphicFramePr>
        <p:xfrm>
          <a:off x="4738885" y="1574577"/>
          <a:ext cx="3379788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997000" imgH="482400" progId="Equation.DSMT4">
                  <p:embed/>
                </p:oleObj>
              </mc:Choice>
              <mc:Fallback>
                <p:oleObj name="Equation" r:id="rId19" imgW="2997000" imgH="482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885" y="1574577"/>
                        <a:ext cx="3379788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6702798"/>
              </p:ext>
            </p:extLst>
          </p:nvPr>
        </p:nvGraphicFramePr>
        <p:xfrm>
          <a:off x="4595490" y="2281014"/>
          <a:ext cx="3240088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340080" imgH="622080" progId="Equation.DSMT4">
                  <p:embed/>
                </p:oleObj>
              </mc:Choice>
              <mc:Fallback>
                <p:oleObj name="Equation" r:id="rId21" imgW="334008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5490" y="2281014"/>
                        <a:ext cx="3240088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762361"/>
              </p:ext>
            </p:extLst>
          </p:nvPr>
        </p:nvGraphicFramePr>
        <p:xfrm>
          <a:off x="4593903" y="2979514"/>
          <a:ext cx="3405187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733560" imgH="622080" progId="Equation.DSMT4">
                  <p:embed/>
                </p:oleObj>
              </mc:Choice>
              <mc:Fallback>
                <p:oleObj name="Equation" r:id="rId23" imgW="373356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3903" y="2979514"/>
                        <a:ext cx="3405187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0160018"/>
              </p:ext>
            </p:extLst>
          </p:nvPr>
        </p:nvGraphicFramePr>
        <p:xfrm>
          <a:off x="4700265" y="3697064"/>
          <a:ext cx="3008313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886200" imgH="1079280" progId="Equation.DSMT4">
                  <p:embed/>
                </p:oleObj>
              </mc:Choice>
              <mc:Fallback>
                <p:oleObj name="Equation" r:id="rId25" imgW="3886200" imgH="10792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0265" y="3697064"/>
                        <a:ext cx="3008313" cy="836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629046"/>
              </p:ext>
            </p:extLst>
          </p:nvPr>
        </p:nvGraphicFramePr>
        <p:xfrm>
          <a:off x="4740349" y="4576539"/>
          <a:ext cx="3162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162240" imgH="622080" progId="Equation.DSMT4">
                  <p:embed/>
                </p:oleObj>
              </mc:Choice>
              <mc:Fallback>
                <p:oleObj name="Equation" r:id="rId27" imgW="3162240" imgH="622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0349" y="4576539"/>
                        <a:ext cx="31623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5" grpId="0" animBg="1"/>
      <p:bldP spid="16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13D96-BE2C-41DA-AED2-89CC3BE4E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00907-4AB8-437E-9500-02F6CA12362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2742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16632"/>
            <a:ext cx="8075240" cy="89269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In order for this trinomial to be factored, what does “k” have to be equal?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7192"/>
          <a:stretch>
            <a:fillRect/>
          </a:stretch>
        </p:blipFill>
        <p:spPr bwMode="auto">
          <a:xfrm>
            <a:off x="395536" y="1556792"/>
            <a:ext cx="6062737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837C5D6-5696-4DFA-9982-5BEDBFFACE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9229041"/>
              </p:ext>
            </p:extLst>
          </p:nvPr>
        </p:nvGraphicFramePr>
        <p:xfrm>
          <a:off x="395536" y="908720"/>
          <a:ext cx="2679278" cy="7265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49160" imgH="203040" progId="Equation.DSMT4">
                  <p:embed/>
                </p:oleObj>
              </mc:Choice>
              <mc:Fallback>
                <p:oleObj name="Equation" r:id="rId3" imgW="7491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5536" y="908720"/>
                        <a:ext cx="2679278" cy="7265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D86F039-9DCC-47F7-98F4-8036B6F8ABE6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23528" y="116632"/>
                <a:ext cx="8496944" cy="316835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Ex: Given that the area of a rectangle is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CA" b="0" i="1" smtClean="0">
                        <a:latin typeface="Cambria Math" panose="02040503050406030204" pitchFamily="18" charset="0"/>
                      </a:rPr>
                      <m:t>+23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+12</m:t>
                    </m:r>
                  </m:oMath>
                </a14:m>
                <a:r>
                  <a:rPr lang="en-CA" dirty="0"/>
                  <a:t>, then which of the following expressions is the perimeter?</a:t>
                </a:r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a) </a:t>
                </a:r>
                <a14:m>
                  <m:oMath xmlns:m="http://schemas.openxmlformats.org/officeDocument/2006/math">
                    <m:r>
                      <a:rPr lang="en-CA" b="0" i="0" smtClean="0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CA" b="0" i="1" smtClean="0">
                        <a:latin typeface="Cambria Math" panose="02040503050406030204" pitchFamily="18" charset="0"/>
                      </a:rPr>
                      <m:t>+23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+11</m:t>
                    </m:r>
                  </m:oMath>
                </a14:m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b) </a:t>
                </a:r>
                <a14:m>
                  <m:oMath xmlns:m="http://schemas.openxmlformats.org/officeDocument/2006/math">
                    <m:r>
                      <a:rPr lang="en-CA" b="0" i="0" smtClean="0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CA" b="0" i="1" smtClean="0">
                        <a:latin typeface="Cambria Math" panose="02040503050406030204" pitchFamily="18" charset="0"/>
                      </a:rPr>
                      <m:t>+23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+13</m:t>
                    </m:r>
                  </m:oMath>
                </a14:m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c)</a:t>
                </a:r>
                <a:r>
                  <a:rPr lang="en-CA" b="0" dirty="0"/>
                  <a:t>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+7</m:t>
                    </m:r>
                  </m:oMath>
                </a14:m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d)</a:t>
                </a:r>
                <a:r>
                  <a:rPr lang="en-CA" b="0" dirty="0"/>
                  <a:t>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14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+14</m:t>
                    </m:r>
                  </m:oMath>
                </a14:m>
                <a:endParaRPr lang="en-CA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D86F039-9DCC-47F7-98F4-8036B6F8ABE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23528" y="116632"/>
                <a:ext cx="8496944" cy="3168352"/>
              </a:xfrm>
              <a:blipFill>
                <a:blip r:embed="rId2"/>
                <a:stretch>
                  <a:fillRect l="-1076" t="-153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2874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37183"/>
            <a:ext cx="7499350" cy="871537"/>
          </a:xfrm>
        </p:spPr>
        <p:txBody>
          <a:bodyPr/>
          <a:lstStyle/>
          <a:p>
            <a:pPr>
              <a:defRPr/>
            </a:pPr>
            <a:r>
              <a:rPr lang="en-CA" dirty="0"/>
              <a:t>I) Factoring Trinomials</a:t>
            </a:r>
          </a:p>
        </p:txBody>
      </p:sp>
      <p:sp>
        <p:nvSpPr>
          <p:cNvPr id="2052" name="Content Placeholder 2"/>
          <p:cNvSpPr>
            <a:spLocks noGrp="1"/>
          </p:cNvSpPr>
          <p:nvPr>
            <p:ph idx="1"/>
          </p:nvPr>
        </p:nvSpPr>
        <p:spPr>
          <a:xfrm>
            <a:off x="395536" y="1112838"/>
            <a:ext cx="7874000" cy="981075"/>
          </a:xfrm>
        </p:spPr>
        <p:txBody>
          <a:bodyPr/>
          <a:lstStyle/>
          <a:p>
            <a:r>
              <a:rPr lang="en-CA" sz="2500"/>
              <a:t>In this section, you will be factoring trinomials where the coefficient of x</a:t>
            </a:r>
            <a:r>
              <a:rPr lang="en-CA" sz="2500" baseline="30000"/>
              <a:t>2</a:t>
            </a:r>
            <a:r>
              <a:rPr lang="en-CA" sz="2500"/>
              <a:t> is not equal to one. </a:t>
            </a:r>
          </a:p>
          <a:p>
            <a:pPr>
              <a:buFont typeface="Wingdings 2" pitchFamily="18" charset="2"/>
              <a:buNone/>
            </a:pPr>
            <a:endParaRPr lang="en-CA" sz="280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095623" y="1995488"/>
          <a:ext cx="2058988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88840" imgH="215640" progId="Equation.DSMT4">
                  <p:embed/>
                </p:oleObj>
              </mc:Choice>
              <mc:Fallback>
                <p:oleObj name="Equation" r:id="rId3" imgW="888840" imgH="215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5623" y="1995488"/>
                        <a:ext cx="2058988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TextBox 4"/>
          <p:cNvSpPr txBox="1">
            <a:spLocks noChangeArrowheads="1"/>
          </p:cNvSpPr>
          <p:nvPr/>
        </p:nvSpPr>
        <p:spPr bwMode="auto">
          <a:xfrm>
            <a:off x="4167436" y="2039938"/>
            <a:ext cx="33401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</a:rPr>
              <a:t>Can’t factor out the “3” like the </a:t>
            </a:r>
            <a:br>
              <a:rPr lang="en-CA">
                <a:solidFill>
                  <a:srgbClr val="FF0000"/>
                </a:solidFill>
              </a:rPr>
            </a:br>
            <a:r>
              <a:rPr lang="en-CA">
                <a:solidFill>
                  <a:srgbClr val="FF0000"/>
                </a:solidFill>
              </a:rPr>
              <a:t>previous section….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95536" y="3070225"/>
            <a:ext cx="8101012" cy="305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n-CA" sz="2400" dirty="0">
                <a:latin typeface="+mn-lt"/>
              </a:rPr>
              <a:t>There are 3 different methods for factoring Trinomials</a:t>
            </a:r>
          </a:p>
          <a:p>
            <a:pPr marL="365125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en-CA" sz="2800" dirty="0">
                <a:solidFill>
                  <a:srgbClr val="FF0000"/>
                </a:solidFill>
                <a:latin typeface="+mn-lt"/>
              </a:rPr>
              <a:t>B.U.M. Method</a:t>
            </a:r>
          </a:p>
          <a:p>
            <a:pPr marL="822325" lvl="1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en-CA" sz="2400" dirty="0">
                <a:latin typeface="+mn-lt"/>
              </a:rPr>
              <a:t>Easiest, straight-forward, Long</a:t>
            </a:r>
          </a:p>
          <a:p>
            <a:pPr marL="365125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en-CA" sz="2800" dirty="0" err="1">
                <a:solidFill>
                  <a:srgbClr val="FF0000"/>
                </a:solidFill>
                <a:latin typeface="+mn-lt"/>
              </a:rPr>
              <a:t>Criss</a:t>
            </a:r>
            <a:r>
              <a:rPr lang="en-CA" sz="2800" dirty="0">
                <a:solidFill>
                  <a:srgbClr val="FF0000"/>
                </a:solidFill>
                <a:latin typeface="+mn-lt"/>
              </a:rPr>
              <a:t>-Cross Method</a:t>
            </a:r>
          </a:p>
          <a:p>
            <a:pPr marL="822325" lvl="1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en-CA" sz="2400" dirty="0">
                <a:latin typeface="+mn-lt"/>
              </a:rPr>
              <a:t>Fast, Quick with Numbers, Hard</a:t>
            </a:r>
          </a:p>
          <a:p>
            <a:pPr marL="365125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en-CA" sz="2800" dirty="0">
                <a:solidFill>
                  <a:srgbClr val="FF0000"/>
                </a:solidFill>
                <a:latin typeface="+mn-lt"/>
              </a:rPr>
              <a:t>Grouping Method</a:t>
            </a:r>
          </a:p>
          <a:p>
            <a:pPr marL="822325" lvl="1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en-CA" sz="2400" dirty="0">
                <a:latin typeface="+mn-lt"/>
              </a:rPr>
              <a:t>Textbook, standard method</a:t>
            </a:r>
          </a:p>
        </p:txBody>
      </p:sp>
      <p:graphicFrame>
        <p:nvGraphicFramePr>
          <p:cNvPr id="2055" name="Object 3"/>
          <p:cNvGraphicFramePr>
            <a:graphicFrameLocks noChangeAspect="1"/>
          </p:cNvGraphicFramePr>
          <p:nvPr/>
        </p:nvGraphicFramePr>
        <p:xfrm>
          <a:off x="1114673" y="2592388"/>
          <a:ext cx="200977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55520" imgH="406080" progId="Equation.DSMT4">
                  <p:embed/>
                </p:oleObj>
              </mc:Choice>
              <mc:Fallback>
                <p:oleObj name="Equation" r:id="rId5" imgW="1955520" imgH="406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673" y="2592388"/>
                        <a:ext cx="2009775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016248" y="2076450"/>
            <a:ext cx="350838" cy="390525"/>
          </a:xfrm>
          <a:prstGeom prst="ellips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1036886" y="2620963"/>
            <a:ext cx="352425" cy="390525"/>
          </a:xfrm>
          <a:prstGeom prst="ellips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build="p"/>
      <p:bldP spid="2053" grpId="0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37629"/>
            <a:ext cx="7499350" cy="7270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dirty="0"/>
              <a:t>ii) BUM Method</a:t>
            </a:r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759073" y="1714500"/>
          <a:ext cx="1973263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55520" imgH="406080" progId="Equation.DSMT4">
                  <p:embed/>
                </p:oleObj>
              </mc:Choice>
              <mc:Fallback>
                <p:oleObj name="Equation" r:id="rId3" imgW="1955520" imgH="406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073" y="1714500"/>
                        <a:ext cx="1973263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714623" y="1757363"/>
            <a:ext cx="282575" cy="4191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502148" y="1728788"/>
            <a:ext cx="244475" cy="4476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873373" y="1465263"/>
            <a:ext cx="1684338" cy="276225"/>
          </a:xfrm>
          <a:custGeom>
            <a:avLst/>
            <a:gdLst>
              <a:gd name="T0" fmla="*/ 0 w 1633"/>
              <a:gd name="T1" fmla="*/ 275771 h 272"/>
              <a:gd name="T2" fmla="*/ 795238 w 1633"/>
              <a:gd name="T3" fmla="*/ 0 h 272"/>
              <a:gd name="T4" fmla="*/ 1684337 w 1633"/>
              <a:gd name="T5" fmla="*/ 275771 h 272"/>
              <a:gd name="T6" fmla="*/ 0 60000 65536"/>
              <a:gd name="T7" fmla="*/ 0 60000 65536"/>
              <a:gd name="T8" fmla="*/ 0 60000 65536"/>
              <a:gd name="T9" fmla="*/ 0 w 1633"/>
              <a:gd name="T10" fmla="*/ 0 h 272"/>
              <a:gd name="T11" fmla="*/ 1633 w 1633"/>
              <a:gd name="T12" fmla="*/ 272 h 2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33" h="272">
                <a:moveTo>
                  <a:pt x="0" y="272"/>
                </a:moveTo>
                <a:cubicBezTo>
                  <a:pt x="249" y="136"/>
                  <a:pt x="499" y="0"/>
                  <a:pt x="771" y="0"/>
                </a:cubicBezTo>
                <a:cubicBezTo>
                  <a:pt x="1043" y="0"/>
                  <a:pt x="1489" y="227"/>
                  <a:pt x="1633" y="272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940423" y="1668463"/>
            <a:ext cx="4254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Bring the First term to the Last term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 and Multiply them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709861" y="2386013"/>
          <a:ext cx="2312987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98600" imgH="406080" progId="Equation.DSMT4">
                  <p:embed/>
                </p:oleObj>
              </mc:Choice>
              <mc:Fallback>
                <p:oleObj name="Equation" r:id="rId5" imgW="2298600" imgH="406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861" y="2386013"/>
                        <a:ext cx="2312987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/>
        </p:nvGraphicFramePr>
        <p:xfrm>
          <a:off x="735261" y="3098800"/>
          <a:ext cx="22891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52400" imgH="520560" progId="Equation.DSMT4">
                  <p:embed/>
                </p:oleObj>
              </mc:Choice>
              <mc:Fallback>
                <p:oleObj name="Equation" r:id="rId7" imgW="2552400" imgH="520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261" y="3098800"/>
                        <a:ext cx="2289175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3940423" y="2527300"/>
            <a:ext cx="40338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Factor, two numbers that multiply to 24 and adds to -14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3926136" y="3348038"/>
            <a:ext cx="46799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Bring the First term back in front of each “x”</a:t>
            </a:r>
          </a:p>
        </p:txBody>
      </p:sp>
      <p:graphicFrame>
        <p:nvGraphicFramePr>
          <p:cNvPr id="14" name="Object 6"/>
          <p:cNvGraphicFramePr>
            <a:graphicFrameLocks noChangeAspect="1"/>
          </p:cNvGraphicFramePr>
          <p:nvPr/>
        </p:nvGraphicFramePr>
        <p:xfrm>
          <a:off x="641598" y="3876675"/>
          <a:ext cx="2643188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895480" imgH="520560" progId="Equation.DSMT4">
                  <p:embed/>
                </p:oleObj>
              </mc:Choice>
              <mc:Fallback>
                <p:oleObj name="Equation" r:id="rId9" imgW="2895480" imgH="5205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598" y="3876675"/>
                        <a:ext cx="2643188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3897561" y="4384675"/>
            <a:ext cx="46815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Factor/Bum out any common factors in each binomial:</a:t>
            </a:r>
          </a:p>
        </p:txBody>
      </p:sp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651123" y="4508500"/>
          <a:ext cx="2468563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187440" imgH="1002960" progId="Equation.DSMT4">
                  <p:embed/>
                </p:oleObj>
              </mc:Choice>
              <mc:Fallback>
                <p:oleObj name="Equation" r:id="rId11" imgW="3187440" imgH="1002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123" y="4508500"/>
                        <a:ext cx="2468563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8"/>
          <p:cNvGraphicFramePr>
            <a:graphicFrameLocks noChangeAspect="1"/>
          </p:cNvGraphicFramePr>
          <p:nvPr/>
        </p:nvGraphicFramePr>
        <p:xfrm>
          <a:off x="536823" y="5522913"/>
          <a:ext cx="2705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705040" imgH="520560" progId="Equation.DSMT4">
                  <p:embed/>
                </p:oleObj>
              </mc:Choice>
              <mc:Fallback>
                <p:oleObj name="Equation" r:id="rId13" imgW="2705040" imgH="5205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823" y="5522913"/>
                        <a:ext cx="27051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8" name="TextBox 17"/>
          <p:cNvSpPr txBox="1">
            <a:spLocks noChangeArrowheads="1"/>
          </p:cNvSpPr>
          <p:nvPr/>
        </p:nvSpPr>
        <p:spPr bwMode="auto">
          <a:xfrm>
            <a:off x="395536" y="957263"/>
            <a:ext cx="77057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200"/>
              <a:t>Ex #1) Factor the following Trinomial using the BUM Method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  <p:bldP spid="12" grpId="0"/>
      <p:bldP spid="13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71438"/>
            <a:ext cx="8305676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3200" dirty="0"/>
              <a:t>Practice: Factor each of the following trinomials using the BUM Method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467544" y="1814513"/>
          <a:ext cx="281940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66680" imgH="241200" progId="Equation.DSMT4">
                  <p:embed/>
                </p:oleObj>
              </mc:Choice>
              <mc:Fallback>
                <p:oleObj name="Equation" r:id="rId3" imgW="1066680" imgH="241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814513"/>
                        <a:ext cx="2819400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610419" y="5683250"/>
          <a:ext cx="2776537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31560" imgH="253800" progId="Equation.DSMT4">
                  <p:embed/>
                </p:oleObj>
              </mc:Choice>
              <mc:Fallback>
                <p:oleObj name="Equation" r:id="rId5" imgW="1231560" imgH="25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419" y="5683250"/>
                        <a:ext cx="2776537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877119" y="1858963"/>
            <a:ext cx="479425" cy="56515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898006" y="1903413"/>
            <a:ext cx="433388" cy="5492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108894" y="1582738"/>
            <a:ext cx="1974850" cy="304800"/>
          </a:xfrm>
          <a:custGeom>
            <a:avLst/>
            <a:gdLst>
              <a:gd name="T0" fmla="*/ 0 w 1633"/>
              <a:gd name="T1" fmla="*/ 304804 h 272"/>
              <a:gd name="T2" fmla="*/ 932292 w 1633"/>
              <a:gd name="T3" fmla="*/ 0 h 272"/>
              <a:gd name="T4" fmla="*/ 1974620 w 1633"/>
              <a:gd name="T5" fmla="*/ 304804 h 272"/>
              <a:gd name="T6" fmla="*/ 0 60000 65536"/>
              <a:gd name="T7" fmla="*/ 0 60000 65536"/>
              <a:gd name="T8" fmla="*/ 0 60000 65536"/>
              <a:gd name="T9" fmla="*/ 0 w 1633"/>
              <a:gd name="T10" fmla="*/ 0 h 272"/>
              <a:gd name="T11" fmla="*/ 1633 w 1633"/>
              <a:gd name="T12" fmla="*/ 272 h 2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33" h="272">
                <a:moveTo>
                  <a:pt x="0" y="272"/>
                </a:moveTo>
                <a:cubicBezTo>
                  <a:pt x="249" y="136"/>
                  <a:pt x="499" y="0"/>
                  <a:pt x="771" y="0"/>
                </a:cubicBezTo>
                <a:cubicBezTo>
                  <a:pt x="1043" y="0"/>
                  <a:pt x="1489" y="227"/>
                  <a:pt x="1633" y="272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905694" y="2589213"/>
          <a:ext cx="2160587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45960" imgH="406080" progId="Equation.DSMT4">
                  <p:embed/>
                </p:oleObj>
              </mc:Choice>
              <mc:Fallback>
                <p:oleObj name="Equation" r:id="rId7" imgW="2145960" imgH="406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5694" y="2589213"/>
                        <a:ext cx="2160587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897756" y="3302000"/>
          <a:ext cx="22891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552400" imgH="520560" progId="Equation.DSMT4">
                  <p:embed/>
                </p:oleObj>
              </mc:Choice>
              <mc:Fallback>
                <p:oleObj name="Equation" r:id="rId9" imgW="2552400" imgH="520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7756" y="3302000"/>
                        <a:ext cx="2289175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653281" y="3978275"/>
          <a:ext cx="2944813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225600" imgH="520560" progId="Equation.DSMT4">
                  <p:embed/>
                </p:oleObj>
              </mc:Choice>
              <mc:Fallback>
                <p:oleObj name="Equation" r:id="rId11" imgW="3225600" imgH="5205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281" y="3978275"/>
                        <a:ext cx="2944813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686619" y="4711700"/>
          <a:ext cx="272415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517560" imgH="1002960" progId="Equation.DSMT4">
                  <p:embed/>
                </p:oleObj>
              </mc:Choice>
              <mc:Fallback>
                <p:oleObj name="Equation" r:id="rId13" imgW="3517560" imgH="1002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619" y="4711700"/>
                        <a:ext cx="2724150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1753556"/>
              </p:ext>
            </p:extLst>
          </p:nvPr>
        </p:nvGraphicFramePr>
        <p:xfrm>
          <a:off x="4355976" y="1835150"/>
          <a:ext cx="35258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33440" imgH="241200" progId="Equation.DSMT4">
                  <p:embed/>
                </p:oleObj>
              </mc:Choice>
              <mc:Fallback>
                <p:oleObj name="Equation" r:id="rId15" imgW="1333440" imgH="241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1835150"/>
                        <a:ext cx="3525838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4325303"/>
              </p:ext>
            </p:extLst>
          </p:nvPr>
        </p:nvGraphicFramePr>
        <p:xfrm>
          <a:off x="4525963" y="5689600"/>
          <a:ext cx="320516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422360" imgH="253800" progId="Equation.DSMT4">
                  <p:embed/>
                </p:oleObj>
              </mc:Choice>
              <mc:Fallback>
                <p:oleObj name="Equation" r:id="rId17" imgW="1422360" imgH="253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5963" y="5689600"/>
                        <a:ext cx="3205162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4788024" y="1865313"/>
            <a:ext cx="553591" cy="56515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6851352" y="1870026"/>
            <a:ext cx="576064" cy="550862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237981" y="1589088"/>
            <a:ext cx="1974850" cy="304800"/>
          </a:xfrm>
          <a:custGeom>
            <a:avLst/>
            <a:gdLst>
              <a:gd name="T0" fmla="*/ 0 w 1633"/>
              <a:gd name="T1" fmla="*/ 304804 h 272"/>
              <a:gd name="T2" fmla="*/ 932292 w 1633"/>
              <a:gd name="T3" fmla="*/ 0 h 272"/>
              <a:gd name="T4" fmla="*/ 1974620 w 1633"/>
              <a:gd name="T5" fmla="*/ 304804 h 272"/>
              <a:gd name="T6" fmla="*/ 0 60000 65536"/>
              <a:gd name="T7" fmla="*/ 0 60000 65536"/>
              <a:gd name="T8" fmla="*/ 0 60000 65536"/>
              <a:gd name="T9" fmla="*/ 0 w 1633"/>
              <a:gd name="T10" fmla="*/ 0 h 272"/>
              <a:gd name="T11" fmla="*/ 1633 w 1633"/>
              <a:gd name="T12" fmla="*/ 272 h 2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33" h="272">
                <a:moveTo>
                  <a:pt x="0" y="272"/>
                </a:moveTo>
                <a:cubicBezTo>
                  <a:pt x="249" y="136"/>
                  <a:pt x="499" y="0"/>
                  <a:pt x="771" y="0"/>
                </a:cubicBezTo>
                <a:cubicBezTo>
                  <a:pt x="1043" y="0"/>
                  <a:pt x="1489" y="227"/>
                  <a:pt x="1633" y="272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403211"/>
              </p:ext>
            </p:extLst>
          </p:nvPr>
        </p:nvGraphicFramePr>
        <p:xfrm>
          <a:off x="4788024" y="2559050"/>
          <a:ext cx="281463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793960" imgH="482400" progId="Equation.DSMT4">
                  <p:embed/>
                </p:oleObj>
              </mc:Choice>
              <mc:Fallback>
                <p:oleObj name="Equation" r:id="rId19" imgW="2793960" imgH="482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2559050"/>
                        <a:ext cx="2814637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5645445"/>
              </p:ext>
            </p:extLst>
          </p:nvPr>
        </p:nvGraphicFramePr>
        <p:xfrm>
          <a:off x="4829175" y="3308350"/>
          <a:ext cx="2687638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997000" imgH="520560" progId="Equation.DSMT4">
                  <p:embed/>
                </p:oleObj>
              </mc:Choice>
              <mc:Fallback>
                <p:oleObj name="Equation" r:id="rId21" imgW="2997000" imgH="520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9175" y="3308350"/>
                        <a:ext cx="2687638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4473575"/>
              </p:ext>
            </p:extLst>
          </p:nvPr>
        </p:nvGraphicFramePr>
        <p:xfrm>
          <a:off x="4713288" y="3986213"/>
          <a:ext cx="308292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377880" imgH="520560" progId="Equation.DSMT4">
                  <p:embed/>
                </p:oleObj>
              </mc:Choice>
              <mc:Fallback>
                <p:oleObj name="Equation" r:id="rId23" imgW="3377880" imgH="5205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3288" y="3986213"/>
                        <a:ext cx="3082925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0791658"/>
              </p:ext>
            </p:extLst>
          </p:nvPr>
        </p:nvGraphicFramePr>
        <p:xfrm>
          <a:off x="4760913" y="4719638"/>
          <a:ext cx="2833687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657600" imgH="1002960" progId="Equation.DSMT4">
                  <p:embed/>
                </p:oleObj>
              </mc:Choice>
              <mc:Fallback>
                <p:oleObj name="Equation" r:id="rId25" imgW="3657600" imgH="1002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0913" y="4719638"/>
                        <a:ext cx="2833687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37629"/>
            <a:ext cx="8229600" cy="72707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CA" dirty="0"/>
              <a:t>III) Grouping Method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539750" y="1126332"/>
          <a:ext cx="2211388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68480" imgH="406080" progId="Equation.DSMT4">
                  <p:embed/>
                </p:oleObj>
              </mc:Choice>
              <mc:Fallback>
                <p:oleObj name="Equation" r:id="rId3" imgW="1968480" imgH="406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126332"/>
                        <a:ext cx="2211388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74663" y="1124744"/>
            <a:ext cx="338137" cy="49371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2484438" y="1140619"/>
            <a:ext cx="273050" cy="4921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4067174" y="1196752"/>
            <a:ext cx="48973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</a:rPr>
              <a:t>Multiply the First &amp; Last Numbers</a:t>
            </a:r>
          </a:p>
        </p:txBody>
      </p:sp>
      <p:cxnSp>
        <p:nvCxnSpPr>
          <p:cNvPr id="9" name="Elbow Connector 8"/>
          <p:cNvCxnSpPr>
            <a:stCxn id="5" idx="4"/>
          </p:cNvCxnSpPr>
          <p:nvPr/>
        </p:nvCxnSpPr>
        <p:spPr>
          <a:xfrm rot="16200000" flipH="1">
            <a:off x="546894" y="1716088"/>
            <a:ext cx="914400" cy="719138"/>
          </a:xfrm>
          <a:prstGeom prst="bentConnector3">
            <a:avLst>
              <a:gd name="adj1" fmla="val 99207"/>
            </a:avLst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420813" y="2291557"/>
          <a:ext cx="471487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19040" imgH="317160" progId="Equation.DSMT4">
                  <p:embed/>
                </p:oleObj>
              </mc:Choice>
              <mc:Fallback>
                <p:oleObj name="Equation" r:id="rId5" imgW="419040" imgH="3171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813" y="2291557"/>
                        <a:ext cx="471487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2" name="Straight Arrow Connector 41"/>
          <p:cNvCxnSpPr/>
          <p:nvPr/>
        </p:nvCxnSpPr>
        <p:spPr>
          <a:xfrm rot="10800000" flipV="1">
            <a:off x="1887538" y="2516982"/>
            <a:ext cx="739775" cy="15875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endCxn id="6" idx="4"/>
          </p:cNvCxnSpPr>
          <p:nvPr/>
        </p:nvCxnSpPr>
        <p:spPr>
          <a:xfrm rot="16200000" flipV="1">
            <a:off x="2182019" y="2071688"/>
            <a:ext cx="884238" cy="635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 Box 8"/>
          <p:cNvSpPr txBox="1">
            <a:spLocks noChangeArrowheads="1"/>
          </p:cNvSpPr>
          <p:nvPr/>
        </p:nvSpPr>
        <p:spPr bwMode="auto">
          <a:xfrm>
            <a:off x="4087813" y="1624807"/>
            <a:ext cx="4254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Find 2 numbers that MULTIPLY to 24 and ADDS to 14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4232275" y="2358232"/>
          <a:ext cx="804863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63280" imgH="317160" progId="Equation.DSMT4">
                  <p:embed/>
                </p:oleObj>
              </mc:Choice>
              <mc:Fallback>
                <p:oleObj name="Equation" r:id="rId7" imgW="863280" imgH="317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2275" y="2358232"/>
                        <a:ext cx="804863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051300" y="2777332"/>
          <a:ext cx="1503363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12800" imgH="520560" progId="Equation.DSMT4">
                  <p:embed/>
                </p:oleObj>
              </mc:Choice>
              <mc:Fallback>
                <p:oleObj name="Equation" r:id="rId9" imgW="1612800" imgH="520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2777332"/>
                        <a:ext cx="1503363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4267200" y="3274219"/>
          <a:ext cx="663575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11000" imgH="330120" progId="Equation.DSMT4">
                  <p:embed/>
                </p:oleObj>
              </mc:Choice>
              <mc:Fallback>
                <p:oleObj name="Equation" r:id="rId11" imgW="711000" imgH="3301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274219"/>
                        <a:ext cx="663575" cy="306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 Box 8"/>
          <p:cNvSpPr txBox="1">
            <a:spLocks noChangeArrowheads="1"/>
          </p:cNvSpPr>
          <p:nvPr/>
        </p:nvSpPr>
        <p:spPr bwMode="auto">
          <a:xfrm>
            <a:off x="4102100" y="3675857"/>
            <a:ext cx="4254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Split the 14 to the two factors</a:t>
            </a:r>
          </a:p>
        </p:txBody>
      </p:sp>
      <p:sp>
        <p:nvSpPr>
          <p:cNvPr id="57" name="Text Box 8"/>
          <p:cNvSpPr txBox="1">
            <a:spLocks noChangeArrowheads="1"/>
          </p:cNvSpPr>
          <p:nvPr/>
        </p:nvSpPr>
        <p:spPr bwMode="auto">
          <a:xfrm>
            <a:off x="4110038" y="4177507"/>
            <a:ext cx="4254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Group the First 2 and Last 2 terms</a:t>
            </a:r>
          </a:p>
        </p:txBody>
      </p:sp>
      <p:sp>
        <p:nvSpPr>
          <p:cNvPr id="58" name="Text Box 8"/>
          <p:cNvSpPr txBox="1">
            <a:spLocks noChangeArrowheads="1"/>
          </p:cNvSpPr>
          <p:nvPr/>
        </p:nvSpPr>
        <p:spPr bwMode="auto">
          <a:xfrm>
            <a:off x="4070350" y="4715669"/>
            <a:ext cx="4254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Factor out any common factors from each bracket</a:t>
            </a:r>
          </a:p>
        </p:txBody>
      </p: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4062413" y="5539582"/>
            <a:ext cx="4570412" cy="40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The Binomial is a GCF.  Factor it out</a:t>
            </a:r>
          </a:p>
        </p:txBody>
      </p:sp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755650" y="2939257"/>
          <a:ext cx="2000250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68480" imgH="406080" progId="Equation.DSMT4">
                  <p:embed/>
                </p:oleObj>
              </mc:Choice>
              <mc:Fallback>
                <p:oleObj name="Equation" r:id="rId13" imgW="1968480" imgH="406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939257"/>
                        <a:ext cx="2000250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55613" y="3590132"/>
          <a:ext cx="262731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705040" imgH="406080" progId="Equation.DSMT4">
                  <p:embed/>
                </p:oleObj>
              </mc:Choice>
              <mc:Fallback>
                <p:oleObj name="Equation" r:id="rId15" imgW="2705040" imgH="406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3590132"/>
                        <a:ext cx="262731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347663" y="4166394"/>
          <a:ext cx="284162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288960" imgH="622080" progId="Equation.DSMT4">
                  <p:embed/>
                </p:oleObj>
              </mc:Choice>
              <mc:Fallback>
                <p:oleObj name="Equation" r:id="rId17" imgW="3288960" imgH="622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63" y="4166394"/>
                        <a:ext cx="2841625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5049901"/>
              </p:ext>
            </p:extLst>
          </p:nvPr>
        </p:nvGraphicFramePr>
        <p:xfrm>
          <a:off x="339725" y="4858544"/>
          <a:ext cx="2851150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301920" imgH="520560" progId="Equation.DSMT4">
                  <p:embed/>
                </p:oleObj>
              </mc:Choice>
              <mc:Fallback>
                <p:oleObj name="Equation" r:id="rId19" imgW="3301920" imgH="5205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" y="4858544"/>
                        <a:ext cx="2851150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0941389"/>
              </p:ext>
            </p:extLst>
          </p:nvPr>
        </p:nvGraphicFramePr>
        <p:xfrm>
          <a:off x="446088" y="5468938"/>
          <a:ext cx="2805112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412720" imgH="520560" progId="Equation.DSMT4">
                  <p:embed/>
                </p:oleObj>
              </mc:Choice>
              <mc:Fallback>
                <p:oleObj name="Equation" r:id="rId21" imgW="2412720" imgH="5205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088" y="5468938"/>
                        <a:ext cx="2805112" cy="604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4" name="Object 4"/>
          <p:cNvGraphicFramePr>
            <a:graphicFrameLocks noChangeAspect="1"/>
          </p:cNvGraphicFramePr>
          <p:nvPr/>
        </p:nvGraphicFramePr>
        <p:xfrm>
          <a:off x="5599113" y="2345532"/>
          <a:ext cx="2130425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286000" imgH="342720" progId="Equation.DSMT4">
                  <p:embed/>
                </p:oleObj>
              </mc:Choice>
              <mc:Fallback>
                <p:oleObj name="Equation" r:id="rId23" imgW="2286000" imgH="3427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9113" y="2345532"/>
                        <a:ext cx="2130425" cy="319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5" name="Object 4"/>
          <p:cNvGraphicFramePr>
            <a:graphicFrameLocks noChangeAspect="1"/>
          </p:cNvGraphicFramePr>
          <p:nvPr/>
        </p:nvGraphicFramePr>
        <p:xfrm>
          <a:off x="5580063" y="2824957"/>
          <a:ext cx="2414587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590560" imgH="342720" progId="Equation.DSMT4">
                  <p:embed/>
                </p:oleObj>
              </mc:Choice>
              <mc:Fallback>
                <p:oleObj name="Equation" r:id="rId25" imgW="2590560" imgH="3427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2824957"/>
                        <a:ext cx="2414587" cy="319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6" name="Object 4"/>
          <p:cNvGraphicFramePr>
            <a:graphicFrameLocks noChangeAspect="1"/>
          </p:cNvGraphicFramePr>
          <p:nvPr/>
        </p:nvGraphicFramePr>
        <p:xfrm>
          <a:off x="5572125" y="3258344"/>
          <a:ext cx="2024063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171520" imgH="342720" progId="Equation.DSMT4">
                  <p:embed/>
                </p:oleObj>
              </mc:Choice>
              <mc:Fallback>
                <p:oleObj name="Equation" r:id="rId27" imgW="2171520" imgH="3427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25" y="3258344"/>
                        <a:ext cx="2024063" cy="319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52" grpId="0"/>
      <p:bldP spid="56" grpId="0"/>
      <p:bldP spid="57" grpId="0"/>
      <p:bldP spid="58" grpId="0"/>
      <p:bldP spid="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686800" cy="922114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sz="3200" dirty="0"/>
              <a:t>Practice: Factor each of the following using the Grouping Method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467544" y="1323975"/>
          <a:ext cx="2767013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63480" imgH="482400" progId="Equation.DSMT4">
                  <p:embed/>
                </p:oleObj>
              </mc:Choice>
              <mc:Fallback>
                <p:oleObj name="Equation" r:id="rId3" imgW="246348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323975"/>
                        <a:ext cx="2767013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973957" y="1331913"/>
            <a:ext cx="338137" cy="493712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2983732" y="1347788"/>
            <a:ext cx="273050" cy="4921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cxnSp>
        <p:nvCxnSpPr>
          <p:cNvPr id="27" name="Elbow Connector 26"/>
          <p:cNvCxnSpPr>
            <a:stCxn id="25" idx="4"/>
          </p:cNvCxnSpPr>
          <p:nvPr/>
        </p:nvCxnSpPr>
        <p:spPr>
          <a:xfrm rot="16200000" flipH="1">
            <a:off x="928713" y="2040731"/>
            <a:ext cx="901700" cy="471488"/>
          </a:xfrm>
          <a:prstGeom prst="bentConnector3">
            <a:avLst>
              <a:gd name="adj1" fmla="val 99711"/>
            </a:avLst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3"/>
          <p:cNvGraphicFramePr>
            <a:graphicFrameLocks noChangeAspect="1"/>
          </p:cNvGraphicFramePr>
          <p:nvPr/>
        </p:nvGraphicFramePr>
        <p:xfrm>
          <a:off x="1697857" y="2524125"/>
          <a:ext cx="700087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22080" imgH="330120" progId="Equation.DSMT4">
                  <p:embed/>
                </p:oleObj>
              </mc:Choice>
              <mc:Fallback>
                <p:oleObj name="Equation" r:id="rId5" imgW="622080" imgH="3301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7857" y="2524125"/>
                        <a:ext cx="700087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Arrow Connector 28"/>
          <p:cNvCxnSpPr/>
          <p:nvPr/>
        </p:nvCxnSpPr>
        <p:spPr>
          <a:xfrm rot="10800000" flipV="1">
            <a:off x="2386832" y="2724150"/>
            <a:ext cx="739775" cy="15875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26" idx="4"/>
          </p:cNvCxnSpPr>
          <p:nvPr/>
        </p:nvCxnSpPr>
        <p:spPr>
          <a:xfrm rot="16200000" flipV="1">
            <a:off x="2681313" y="2278857"/>
            <a:ext cx="884237" cy="635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7"/>
          <p:cNvGraphicFramePr>
            <a:graphicFrameLocks noChangeAspect="1"/>
          </p:cNvGraphicFramePr>
          <p:nvPr/>
        </p:nvGraphicFramePr>
        <p:xfrm>
          <a:off x="1256532" y="3146425"/>
          <a:ext cx="1871662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41400" imgH="406080" progId="Equation.DSMT4">
                  <p:embed/>
                </p:oleObj>
              </mc:Choice>
              <mc:Fallback>
                <p:oleObj name="Equation" r:id="rId7" imgW="1841400" imgH="406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6532" y="3146425"/>
                        <a:ext cx="1871662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8"/>
          <p:cNvGraphicFramePr>
            <a:graphicFrameLocks noChangeAspect="1"/>
          </p:cNvGraphicFramePr>
          <p:nvPr/>
        </p:nvGraphicFramePr>
        <p:xfrm>
          <a:off x="875532" y="3797300"/>
          <a:ext cx="278765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869920" imgH="406080" progId="Equation.DSMT4">
                  <p:embed/>
                </p:oleObj>
              </mc:Choice>
              <mc:Fallback>
                <p:oleObj name="Equation" r:id="rId9" imgW="2869920" imgH="406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5532" y="3797300"/>
                        <a:ext cx="278765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9"/>
          <p:cNvGraphicFramePr>
            <a:graphicFrameLocks noChangeAspect="1"/>
          </p:cNvGraphicFramePr>
          <p:nvPr/>
        </p:nvGraphicFramePr>
        <p:xfrm>
          <a:off x="775519" y="4373563"/>
          <a:ext cx="298450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54200" imgH="622080" progId="Equation.DSMT4">
                  <p:embed/>
                </p:oleObj>
              </mc:Choice>
              <mc:Fallback>
                <p:oleObj name="Equation" r:id="rId11" imgW="3454200" imgH="622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519" y="4373563"/>
                        <a:ext cx="2984500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0"/>
          <p:cNvGraphicFramePr>
            <a:graphicFrameLocks noChangeAspect="1"/>
          </p:cNvGraphicFramePr>
          <p:nvPr/>
        </p:nvGraphicFramePr>
        <p:xfrm>
          <a:off x="796157" y="5065713"/>
          <a:ext cx="2940050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403440" imgH="520560" progId="Equation.DSMT4">
                  <p:embed/>
                </p:oleObj>
              </mc:Choice>
              <mc:Fallback>
                <p:oleObj name="Equation" r:id="rId13" imgW="3403440" imgH="5205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157" y="5065713"/>
                        <a:ext cx="2940050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1"/>
          <p:cNvGraphicFramePr>
            <a:graphicFrameLocks noChangeAspect="1"/>
          </p:cNvGraphicFramePr>
          <p:nvPr/>
        </p:nvGraphicFramePr>
        <p:xfrm>
          <a:off x="759644" y="5721350"/>
          <a:ext cx="2863850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463480" imgH="520560" progId="Equation.DSMT4">
                  <p:embed/>
                </p:oleObj>
              </mc:Choice>
              <mc:Fallback>
                <p:oleObj name="Equation" r:id="rId15" imgW="2463480" imgH="5205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44" y="5721350"/>
                        <a:ext cx="2863850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3643771"/>
              </p:ext>
            </p:extLst>
          </p:nvPr>
        </p:nvGraphicFramePr>
        <p:xfrm>
          <a:off x="4572000" y="1306513"/>
          <a:ext cx="3424238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047760" imgH="482400" progId="Equation.DSMT4">
                  <p:embed/>
                </p:oleObj>
              </mc:Choice>
              <mc:Fallback>
                <p:oleObj name="Equation" r:id="rId17" imgW="304776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306513"/>
                        <a:ext cx="3424238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Oval 39"/>
          <p:cNvSpPr>
            <a:spLocks noChangeArrowheads="1"/>
          </p:cNvSpPr>
          <p:nvPr/>
        </p:nvSpPr>
        <p:spPr bwMode="auto">
          <a:xfrm>
            <a:off x="5169967" y="1314450"/>
            <a:ext cx="338137" cy="49371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7299325" y="1330325"/>
            <a:ext cx="414338" cy="4921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cxnSp>
        <p:nvCxnSpPr>
          <p:cNvPr id="43" name="Elbow Connector 42"/>
          <p:cNvCxnSpPr>
            <a:stCxn id="40" idx="4"/>
          </p:cNvCxnSpPr>
          <p:nvPr/>
        </p:nvCxnSpPr>
        <p:spPr>
          <a:xfrm rot="16200000" flipH="1">
            <a:off x="5124723" y="2023269"/>
            <a:ext cx="901700" cy="471488"/>
          </a:xfrm>
          <a:prstGeom prst="bentConnector3">
            <a:avLst>
              <a:gd name="adj1" fmla="val 99711"/>
            </a:avLst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Object 3"/>
          <p:cNvGraphicFramePr>
            <a:graphicFrameLocks noChangeAspect="1"/>
          </p:cNvGraphicFramePr>
          <p:nvPr/>
        </p:nvGraphicFramePr>
        <p:xfrm>
          <a:off x="6154738" y="2511425"/>
          <a:ext cx="700087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22080" imgH="317160" progId="Equation.DSMT4">
                  <p:embed/>
                </p:oleObj>
              </mc:Choice>
              <mc:Fallback>
                <p:oleObj name="Equation" r:id="rId19" imgW="622080" imgH="317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738" y="2511425"/>
                        <a:ext cx="700087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6" name="Straight Arrow Connector 45"/>
          <p:cNvCxnSpPr/>
          <p:nvPr/>
        </p:nvCxnSpPr>
        <p:spPr>
          <a:xfrm rot="10800000" flipV="1">
            <a:off x="6843713" y="2706688"/>
            <a:ext cx="739775" cy="15875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endCxn id="41" idx="5"/>
          </p:cNvCxnSpPr>
          <p:nvPr/>
        </p:nvCxnSpPr>
        <p:spPr>
          <a:xfrm rot="5400000" flipH="1" flipV="1">
            <a:off x="7139781" y="2193132"/>
            <a:ext cx="957263" cy="6985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215481"/>
              </p:ext>
            </p:extLst>
          </p:nvPr>
        </p:nvGraphicFramePr>
        <p:xfrm>
          <a:off x="5389563" y="3090863"/>
          <a:ext cx="2519362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476440" imgH="482400" progId="Equation.DSMT4">
                  <p:embed/>
                </p:oleObj>
              </mc:Choice>
              <mc:Fallback>
                <p:oleObj name="Equation" r:id="rId21" imgW="2476440" imgH="482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9563" y="3090863"/>
                        <a:ext cx="2519362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1578973"/>
              </p:ext>
            </p:extLst>
          </p:nvPr>
        </p:nvGraphicFramePr>
        <p:xfrm>
          <a:off x="5076056" y="3697288"/>
          <a:ext cx="3246438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340080" imgH="482400" progId="Equation.DSMT4">
                  <p:embed/>
                </p:oleObj>
              </mc:Choice>
              <mc:Fallback>
                <p:oleObj name="Equation" r:id="rId23" imgW="3340080" imgH="482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3697288"/>
                        <a:ext cx="3246438" cy="468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3789842"/>
              </p:ext>
            </p:extLst>
          </p:nvPr>
        </p:nvGraphicFramePr>
        <p:xfrm>
          <a:off x="5160019" y="4356100"/>
          <a:ext cx="3300413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822480" imgH="622080" progId="Equation.DSMT4">
                  <p:embed/>
                </p:oleObj>
              </mc:Choice>
              <mc:Fallback>
                <p:oleObj name="Equation" r:id="rId25" imgW="382248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019" y="4356100"/>
                        <a:ext cx="3300413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5690325"/>
              </p:ext>
            </p:extLst>
          </p:nvPr>
        </p:nvGraphicFramePr>
        <p:xfrm>
          <a:off x="5220072" y="5048250"/>
          <a:ext cx="3028950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504960" imgH="520560" progId="Equation.DSMT4">
                  <p:embed/>
                </p:oleObj>
              </mc:Choice>
              <mc:Fallback>
                <p:oleObj name="Equation" r:id="rId27" imgW="3504960" imgH="5205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5048250"/>
                        <a:ext cx="3028950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907746"/>
              </p:ext>
            </p:extLst>
          </p:nvPr>
        </p:nvGraphicFramePr>
        <p:xfrm>
          <a:off x="5219650" y="5703888"/>
          <a:ext cx="2952750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539800" imgH="520560" progId="Equation.DSMT4">
                  <p:embed/>
                </p:oleObj>
              </mc:Choice>
              <mc:Fallback>
                <p:oleObj name="Equation" r:id="rId29" imgW="2539800" imgH="5205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650" y="5703888"/>
                        <a:ext cx="2952750" cy="604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40" grpId="0" animBg="1"/>
      <p:bldP spid="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8607"/>
            <a:ext cx="7862888" cy="900113"/>
          </a:xfrm>
        </p:spPr>
        <p:txBody>
          <a:bodyPr/>
          <a:lstStyle/>
          <a:p>
            <a:pPr algn="l" eaLnBrk="1" hangingPunct="1"/>
            <a:r>
              <a:rPr lang="en-CA"/>
              <a:t>III) Criss-Cross Method</a:t>
            </a:r>
          </a:p>
        </p:txBody>
      </p:sp>
      <p:graphicFrame>
        <p:nvGraphicFramePr>
          <p:cNvPr id="7170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01625" y="1355725"/>
          <a:ext cx="25654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45960" imgH="406080" progId="Equation.DSMT4">
                  <p:embed/>
                </p:oleObj>
              </mc:Choice>
              <mc:Fallback>
                <p:oleObj name="Equation" r:id="rId3" imgW="2145960" imgH="406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" y="1355725"/>
                        <a:ext cx="256540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301625" y="1284288"/>
            <a:ext cx="506413" cy="642937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2433638" y="1363663"/>
            <a:ext cx="511175" cy="5588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3513138" y="1263650"/>
            <a:ext cx="5630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Pick 2 numbers that multiply to the FIRST  term</a:t>
            </a:r>
          </a:p>
        </p:txBody>
      </p:sp>
      <p:graphicFrame>
        <p:nvGraphicFramePr>
          <p:cNvPr id="14350" name="Object 3"/>
          <p:cNvGraphicFramePr>
            <a:graphicFrameLocks noChangeAspect="1"/>
          </p:cNvGraphicFramePr>
          <p:nvPr/>
        </p:nvGraphicFramePr>
        <p:xfrm>
          <a:off x="158750" y="2468563"/>
          <a:ext cx="198438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640" imgH="1002960" progId="Equation.DSMT4">
                  <p:embed/>
                </p:oleObj>
              </mc:Choice>
              <mc:Fallback>
                <p:oleObj name="Equation" r:id="rId5" imgW="215640" imgH="10029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" y="2468563"/>
                        <a:ext cx="198438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357188" y="2611438"/>
            <a:ext cx="714375" cy="5000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2" name="Object 4"/>
          <p:cNvGraphicFramePr>
            <a:graphicFrameLocks noChangeAspect="1"/>
          </p:cNvGraphicFramePr>
          <p:nvPr/>
        </p:nvGraphicFramePr>
        <p:xfrm>
          <a:off x="1358900" y="2468563"/>
          <a:ext cx="7858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27000" imgH="330120" progId="Equation.DSMT4">
                  <p:embed/>
                </p:oleObj>
              </mc:Choice>
              <mc:Fallback>
                <p:oleObj name="Equation" r:id="rId7" imgW="927000" imgH="3301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2468563"/>
                        <a:ext cx="7858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357188" y="2682875"/>
            <a:ext cx="571500" cy="4286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4" name="Object 5"/>
          <p:cNvGraphicFramePr>
            <a:graphicFrameLocks noChangeAspect="1"/>
          </p:cNvGraphicFramePr>
          <p:nvPr/>
        </p:nvGraphicFramePr>
        <p:xfrm>
          <a:off x="1398588" y="3335338"/>
          <a:ext cx="7143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12520" imgH="419040" progId="Equation.DSMT4">
                  <p:embed/>
                </p:oleObj>
              </mc:Choice>
              <mc:Fallback>
                <p:oleObj name="Equation" r:id="rId9" imgW="812520" imgH="419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588" y="3335338"/>
                        <a:ext cx="714375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5" name="Object 6"/>
          <p:cNvGraphicFramePr>
            <a:graphicFrameLocks noChangeAspect="1"/>
          </p:cNvGraphicFramePr>
          <p:nvPr/>
        </p:nvGraphicFramePr>
        <p:xfrm>
          <a:off x="2727325" y="2509838"/>
          <a:ext cx="18415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640" imgH="1002960" progId="Equation.DSMT4">
                  <p:embed/>
                </p:oleObj>
              </mc:Choice>
              <mc:Fallback>
                <p:oleObj name="Equation" r:id="rId11" imgW="215640" imgH="10029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7325" y="2509838"/>
                        <a:ext cx="184150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2933700" y="2682875"/>
            <a:ext cx="477838" cy="4953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7" name="Object 7"/>
          <p:cNvGraphicFramePr>
            <a:graphicFrameLocks noChangeAspect="1"/>
          </p:cNvGraphicFramePr>
          <p:nvPr/>
        </p:nvGraphicFramePr>
        <p:xfrm>
          <a:off x="3875088" y="2544763"/>
          <a:ext cx="565150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11000" imgH="330120" progId="Equation.DSMT4">
                  <p:embed/>
                </p:oleObj>
              </mc:Choice>
              <mc:Fallback>
                <p:oleObj name="Equation" r:id="rId13" imgW="711000" imgH="3301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5088" y="2544763"/>
                        <a:ext cx="565150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8" name="Line 22"/>
          <p:cNvSpPr>
            <a:spLocks noChangeShapeType="1"/>
          </p:cNvSpPr>
          <p:nvPr/>
        </p:nvSpPr>
        <p:spPr bwMode="auto">
          <a:xfrm flipV="1">
            <a:off x="2957513" y="2714625"/>
            <a:ext cx="569912" cy="4476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9" name="Object 8"/>
          <p:cNvGraphicFramePr>
            <a:graphicFrameLocks noChangeAspect="1"/>
          </p:cNvGraphicFramePr>
          <p:nvPr/>
        </p:nvGraphicFramePr>
        <p:xfrm>
          <a:off x="3924300" y="3362325"/>
          <a:ext cx="787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87320" imgH="419040" progId="Equation.DSMT4">
                  <p:embed/>
                </p:oleObj>
              </mc:Choice>
              <mc:Fallback>
                <p:oleObj name="Equation" r:id="rId15" imgW="787320" imgH="419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3362325"/>
                        <a:ext cx="7874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0" name="Object 9"/>
          <p:cNvGraphicFramePr>
            <a:graphicFrameLocks noChangeAspect="1"/>
          </p:cNvGraphicFramePr>
          <p:nvPr/>
        </p:nvGraphicFramePr>
        <p:xfrm>
          <a:off x="693738" y="4592638"/>
          <a:ext cx="1371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71600" imgH="698400" progId="Equation.DSMT4">
                  <p:embed/>
                </p:oleObj>
              </mc:Choice>
              <mc:Fallback>
                <p:oleObj name="Equation" r:id="rId17" imgW="1371600" imgH="698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738" y="4592638"/>
                        <a:ext cx="13716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4067175" y="4522788"/>
            <a:ext cx="4826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Numbers on the left go in front of each bracket</a:t>
            </a:r>
          </a:p>
        </p:txBody>
      </p:sp>
      <p:graphicFrame>
        <p:nvGraphicFramePr>
          <p:cNvPr id="14364" name="Object 10"/>
          <p:cNvGraphicFramePr>
            <a:graphicFrameLocks noChangeAspect="1"/>
          </p:cNvGraphicFramePr>
          <p:nvPr/>
        </p:nvGraphicFramePr>
        <p:xfrm>
          <a:off x="709613" y="5421313"/>
          <a:ext cx="13906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06360" imgH="520560" progId="Equation.DSMT4">
                  <p:embed/>
                </p:oleObj>
              </mc:Choice>
              <mc:Fallback>
                <p:oleObj name="Equation" r:id="rId19" imgW="1206360" imgH="5205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13" y="5421313"/>
                        <a:ext cx="1390650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4067175" y="5373688"/>
            <a:ext cx="47529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Numbers that were multiplied together can not go in the same bracket</a:t>
            </a:r>
          </a:p>
        </p:txBody>
      </p:sp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1390650" y="2960688"/>
          <a:ext cx="614363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72840" imgH="330120" progId="Equation.DSMT4">
                  <p:embed/>
                </p:oleObj>
              </mc:Choice>
              <mc:Fallback>
                <p:oleObj name="Equation" r:id="rId21" imgW="672840" imgH="3301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2960688"/>
                        <a:ext cx="614363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3497263" y="1811338"/>
            <a:ext cx="58356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Pick 2 numbers that multiply to the LAST  term</a:t>
            </a:r>
          </a:p>
        </p:txBody>
      </p:sp>
      <p:graphicFrame>
        <p:nvGraphicFramePr>
          <p:cNvPr id="22540" name="Object 12"/>
          <p:cNvGraphicFramePr>
            <a:graphicFrameLocks noChangeAspect="1"/>
          </p:cNvGraphicFramePr>
          <p:nvPr/>
        </p:nvGraphicFramePr>
        <p:xfrm>
          <a:off x="928688" y="2468563"/>
          <a:ext cx="35877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19040" imgH="1002960" progId="Equation.DSMT4">
                  <p:embed/>
                </p:oleObj>
              </mc:Choice>
              <mc:Fallback>
                <p:oleObj name="Equation" r:id="rId23" imgW="419040" imgH="1002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2468563"/>
                        <a:ext cx="358775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3427413" y="2509838"/>
          <a:ext cx="37147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31640" imgH="1002960" progId="Equation.DSMT4">
                  <p:embed/>
                </p:oleObj>
              </mc:Choice>
              <mc:Fallback>
                <p:oleObj name="Equation" r:id="rId25" imgW="431640" imgH="10029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7413" y="2509838"/>
                        <a:ext cx="371475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3897313" y="3019425"/>
          <a:ext cx="688975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914400" imgH="330120" progId="Equation.DSMT4">
                  <p:embed/>
                </p:oleObj>
              </mc:Choice>
              <mc:Fallback>
                <p:oleObj name="Equation" r:id="rId27" imgW="914400" imgH="33012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7313" y="3019425"/>
                        <a:ext cx="688975" cy="28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2" name="TextBox 25"/>
          <p:cNvSpPr txBox="1">
            <a:spLocks noChangeArrowheads="1"/>
          </p:cNvSpPr>
          <p:nvPr/>
        </p:nvSpPr>
        <p:spPr bwMode="auto">
          <a:xfrm>
            <a:off x="5603875" y="2474913"/>
            <a:ext cx="2749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2000">
                <a:solidFill>
                  <a:srgbClr val="FF0000"/>
                </a:solidFill>
              </a:rPr>
              <a:t>Multiply sides ways or 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Criss-Cross</a:t>
            </a:r>
          </a:p>
        </p:txBody>
      </p:sp>
      <p:sp>
        <p:nvSpPr>
          <p:cNvPr id="4123" name="TextBox 26"/>
          <p:cNvSpPr txBox="1">
            <a:spLocks noChangeArrowheads="1"/>
          </p:cNvSpPr>
          <p:nvPr/>
        </p:nvSpPr>
        <p:spPr bwMode="auto">
          <a:xfrm>
            <a:off x="5602288" y="3427413"/>
            <a:ext cx="25066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2000">
                <a:solidFill>
                  <a:srgbClr val="FF0000"/>
                </a:solidFill>
              </a:rPr>
              <a:t>The sum must equal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 the middle term</a:t>
            </a:r>
          </a:p>
        </p:txBody>
      </p:sp>
      <p:sp>
        <p:nvSpPr>
          <p:cNvPr id="28" name="Line 20"/>
          <p:cNvSpPr>
            <a:spLocks noChangeShapeType="1"/>
          </p:cNvSpPr>
          <p:nvPr/>
        </p:nvSpPr>
        <p:spPr bwMode="auto">
          <a:xfrm>
            <a:off x="374650" y="2633663"/>
            <a:ext cx="6794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30" name="Line 20"/>
          <p:cNvSpPr>
            <a:spLocks noChangeShapeType="1"/>
          </p:cNvSpPr>
          <p:nvPr/>
        </p:nvSpPr>
        <p:spPr bwMode="auto">
          <a:xfrm>
            <a:off x="371475" y="3111500"/>
            <a:ext cx="6794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2" name="Object 7"/>
          <p:cNvGraphicFramePr>
            <a:graphicFrameLocks noChangeAspect="1"/>
          </p:cNvGraphicFramePr>
          <p:nvPr/>
        </p:nvGraphicFramePr>
        <p:xfrm>
          <a:off x="1306513" y="2514600"/>
          <a:ext cx="725487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914400" imgH="317160" progId="Equation.DSMT4">
                  <p:embed/>
                </p:oleObj>
              </mc:Choice>
              <mc:Fallback>
                <p:oleObj name="Equation" r:id="rId29" imgW="914400" imgH="3171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513" y="2514600"/>
                        <a:ext cx="725487" cy="250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5" name="Object 14"/>
          <p:cNvGraphicFramePr>
            <a:graphicFrameLocks noChangeAspect="1"/>
          </p:cNvGraphicFramePr>
          <p:nvPr/>
        </p:nvGraphicFramePr>
        <p:xfrm>
          <a:off x="1300163" y="2984500"/>
          <a:ext cx="571500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660240" imgH="330120" progId="Equation.DSMT4">
                  <p:embed/>
                </p:oleObj>
              </mc:Choice>
              <mc:Fallback>
                <p:oleObj name="Equation" r:id="rId31" imgW="660240" imgH="3301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0163" y="2984500"/>
                        <a:ext cx="571500" cy="28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1398588" y="3306763"/>
          <a:ext cx="901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901440" imgH="431640" progId="Equation.DSMT4">
                  <p:embed/>
                </p:oleObj>
              </mc:Choice>
              <mc:Fallback>
                <p:oleObj name="Equation" r:id="rId33" imgW="901440" imgH="4316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588" y="3306763"/>
                        <a:ext cx="901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7" name="Object 31"/>
          <p:cNvGraphicFramePr>
            <a:graphicFrameLocks noChangeAspect="1"/>
          </p:cNvGraphicFramePr>
          <p:nvPr/>
        </p:nvGraphicFramePr>
        <p:xfrm>
          <a:off x="2019300" y="4583113"/>
          <a:ext cx="1384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384200" imgH="698400" progId="Equation.DSMT4">
                  <p:embed/>
                </p:oleObj>
              </mc:Choice>
              <mc:Fallback>
                <p:oleObj name="Equation" r:id="rId35" imgW="1384200" imgH="6984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4583113"/>
                        <a:ext cx="13843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8" name="Object 32"/>
          <p:cNvGraphicFramePr>
            <a:graphicFrameLocks noChangeAspect="1"/>
          </p:cNvGraphicFramePr>
          <p:nvPr/>
        </p:nvGraphicFramePr>
        <p:xfrm>
          <a:off x="2033588" y="5446713"/>
          <a:ext cx="1231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231560" imgH="520560" progId="Equation.DSMT4">
                  <p:embed/>
                </p:oleObj>
              </mc:Choice>
              <mc:Fallback>
                <p:oleObj name="Equation" r:id="rId37" imgW="1231560" imgH="52056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3588" y="5446713"/>
                        <a:ext cx="1231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 animBg="1"/>
      <p:bldP spid="14344" grpId="0" animBg="1"/>
      <p:bldP spid="14345" grpId="0"/>
      <p:bldP spid="14351" grpId="0" animBg="1"/>
      <p:bldP spid="14351" grpId="1" animBg="1"/>
      <p:bldP spid="14353" grpId="0" animBg="1"/>
      <p:bldP spid="14353" grpId="1" animBg="1"/>
      <p:bldP spid="14356" grpId="0" animBg="1"/>
      <p:bldP spid="14358" grpId="0" animBg="1"/>
      <p:bldP spid="14361" grpId="0"/>
      <p:bldP spid="14365" grpId="0"/>
      <p:bldP spid="22" grpId="0"/>
      <p:bldP spid="4122" grpId="0"/>
      <p:bldP spid="4123" grpId="0"/>
      <p:bldP spid="28" grpId="0" animBg="1"/>
      <p:bldP spid="28" grpId="1" animBg="1"/>
      <p:bldP spid="30" grpId="0" animBg="1"/>
      <p:bldP spid="3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0" name="Rectangle 2"/>
          <p:cNvSpPr>
            <a:spLocks noGrp="1" noChangeArrowheads="1"/>
          </p:cNvSpPr>
          <p:nvPr>
            <p:ph type="title"/>
          </p:nvPr>
        </p:nvSpPr>
        <p:spPr>
          <a:xfrm>
            <a:off x="200025" y="309563"/>
            <a:ext cx="7862888" cy="900112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CA" sz="3000"/>
              <a:t>Practice: Factor the following using the Criss-Cross Method</a:t>
            </a:r>
          </a:p>
        </p:txBody>
      </p:sp>
      <p:graphicFrame>
        <p:nvGraphicFramePr>
          <p:cNvPr id="819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403225" y="1358900"/>
          <a:ext cx="25654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71520" imgH="406080" progId="Equation.DSMT4">
                  <p:embed/>
                </p:oleObj>
              </mc:Choice>
              <mc:Fallback>
                <p:oleObj name="Equation" r:id="rId3" imgW="2171520" imgH="406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225" y="1358900"/>
                        <a:ext cx="2565400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301625" y="1393825"/>
            <a:ext cx="381000" cy="47783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2481263" y="1363663"/>
            <a:ext cx="463550" cy="493712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graphicFrame>
        <p:nvGraphicFramePr>
          <p:cNvPr id="14350" name="Object 3"/>
          <p:cNvGraphicFramePr>
            <a:graphicFrameLocks noChangeAspect="1"/>
          </p:cNvGraphicFramePr>
          <p:nvPr/>
        </p:nvGraphicFramePr>
        <p:xfrm>
          <a:off x="195263" y="2085975"/>
          <a:ext cx="20955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8600" imgH="1002960" progId="Equation.DSMT4">
                  <p:embed/>
                </p:oleObj>
              </mc:Choice>
              <mc:Fallback>
                <p:oleObj name="Equation" r:id="rId5" imgW="228600" imgH="10029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3" y="2085975"/>
                        <a:ext cx="209550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398463" y="2228850"/>
            <a:ext cx="714375" cy="5000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2" name="Object 4"/>
          <p:cNvGraphicFramePr>
            <a:graphicFrameLocks noChangeAspect="1"/>
          </p:cNvGraphicFramePr>
          <p:nvPr/>
        </p:nvGraphicFramePr>
        <p:xfrm>
          <a:off x="1360488" y="2090738"/>
          <a:ext cx="571500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72840" imgH="317160" progId="Equation.DSMT4">
                  <p:embed/>
                </p:oleObj>
              </mc:Choice>
              <mc:Fallback>
                <p:oleObj name="Equation" r:id="rId7" imgW="672840" imgH="317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488" y="2090738"/>
                        <a:ext cx="571500" cy="268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398463" y="2300288"/>
            <a:ext cx="571500" cy="4286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4" name="Object 5"/>
          <p:cNvGraphicFramePr>
            <a:graphicFrameLocks noChangeAspect="1"/>
          </p:cNvGraphicFramePr>
          <p:nvPr/>
        </p:nvGraphicFramePr>
        <p:xfrm>
          <a:off x="1409700" y="2952750"/>
          <a:ext cx="74771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50680" imgH="419040" progId="Equation.DSMT4">
                  <p:embed/>
                </p:oleObj>
              </mc:Choice>
              <mc:Fallback>
                <p:oleObj name="Equation" r:id="rId9" imgW="850680" imgH="419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700" y="2952750"/>
                        <a:ext cx="747713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5" name="Object 6"/>
          <p:cNvGraphicFramePr>
            <a:graphicFrameLocks noChangeAspect="1"/>
          </p:cNvGraphicFramePr>
          <p:nvPr/>
        </p:nvGraphicFramePr>
        <p:xfrm>
          <a:off x="2271713" y="2073275"/>
          <a:ext cx="195262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28600" imgH="1002960" progId="Equation.DSMT4">
                  <p:embed/>
                </p:oleObj>
              </mc:Choice>
              <mc:Fallback>
                <p:oleObj name="Equation" r:id="rId11" imgW="228600" imgH="10029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713" y="2073275"/>
                        <a:ext cx="195262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2482850" y="2246313"/>
            <a:ext cx="4508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7" name="Object 7"/>
          <p:cNvGraphicFramePr>
            <a:graphicFrameLocks noChangeAspect="1"/>
          </p:cNvGraphicFramePr>
          <p:nvPr/>
        </p:nvGraphicFramePr>
        <p:xfrm>
          <a:off x="3427413" y="2584450"/>
          <a:ext cx="725487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14400" imgH="330120" progId="Equation.DSMT4">
                  <p:embed/>
                </p:oleObj>
              </mc:Choice>
              <mc:Fallback>
                <p:oleObj name="Equation" r:id="rId13" imgW="914400" imgH="3301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7413" y="2584450"/>
                        <a:ext cx="725487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2506663" y="2725738"/>
            <a:ext cx="42703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9" name="Object 8"/>
          <p:cNvGraphicFramePr>
            <a:graphicFrameLocks noChangeAspect="1"/>
          </p:cNvGraphicFramePr>
          <p:nvPr/>
        </p:nvGraphicFramePr>
        <p:xfrm>
          <a:off x="3457575" y="2894013"/>
          <a:ext cx="827088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91880" imgH="431640" progId="Equation.DSMT4">
                  <p:embed/>
                </p:oleObj>
              </mc:Choice>
              <mc:Fallback>
                <p:oleObj name="Equation" r:id="rId15" imgW="1091880" imgH="4316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7575" y="2894013"/>
                        <a:ext cx="827088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0" name="Object 9"/>
          <p:cNvGraphicFramePr>
            <a:graphicFrameLocks noChangeAspect="1"/>
          </p:cNvGraphicFramePr>
          <p:nvPr/>
        </p:nvGraphicFramePr>
        <p:xfrm>
          <a:off x="327025" y="3636963"/>
          <a:ext cx="1397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96800" imgH="698400" progId="Equation.DSMT4">
                  <p:embed/>
                </p:oleObj>
              </mc:Choice>
              <mc:Fallback>
                <p:oleObj name="Equation" r:id="rId17" imgW="1396800" imgH="698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" y="3636963"/>
                        <a:ext cx="1397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4" name="Object 10"/>
          <p:cNvGraphicFramePr>
            <a:graphicFrameLocks noChangeAspect="1"/>
          </p:cNvGraphicFramePr>
          <p:nvPr/>
        </p:nvGraphicFramePr>
        <p:xfrm>
          <a:off x="341313" y="4465638"/>
          <a:ext cx="1420812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31560" imgH="520560" progId="Equation.DSMT4">
                  <p:embed/>
                </p:oleObj>
              </mc:Choice>
              <mc:Fallback>
                <p:oleObj name="Equation" r:id="rId19" imgW="1231560" imgH="5205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313" y="4465638"/>
                        <a:ext cx="1420812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1404938" y="2533650"/>
          <a:ext cx="614362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72840" imgH="330120" progId="Equation.DSMT4">
                  <p:embed/>
                </p:oleObj>
              </mc:Choice>
              <mc:Fallback>
                <p:oleObj name="Equation" r:id="rId21" imgW="672840" imgH="3301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938" y="2533650"/>
                        <a:ext cx="614362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0" name="Object 12"/>
          <p:cNvGraphicFramePr>
            <a:graphicFrameLocks noChangeAspect="1"/>
          </p:cNvGraphicFramePr>
          <p:nvPr/>
        </p:nvGraphicFramePr>
        <p:xfrm>
          <a:off x="1119188" y="2071688"/>
          <a:ext cx="173037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03040" imgH="1002960" progId="Equation.DSMT4">
                  <p:embed/>
                </p:oleObj>
              </mc:Choice>
              <mc:Fallback>
                <p:oleObj name="Equation" r:id="rId23" imgW="203040" imgH="1002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9188" y="2071688"/>
                        <a:ext cx="173037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2976563" y="2073275"/>
          <a:ext cx="37147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31640" imgH="1002960" progId="Equation.DSMT4">
                  <p:embed/>
                </p:oleObj>
              </mc:Choice>
              <mc:Fallback>
                <p:oleObj name="Equation" r:id="rId25" imgW="431640" imgH="10029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6563" y="2073275"/>
                        <a:ext cx="371475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3463925" y="2105025"/>
          <a:ext cx="544513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723600" imgH="330120" progId="Equation.DSMT4">
                  <p:embed/>
                </p:oleObj>
              </mc:Choice>
              <mc:Fallback>
                <p:oleObj name="Equation" r:id="rId27" imgW="723600" imgH="33012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3925" y="2105025"/>
                        <a:ext cx="544513" cy="28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Line 20"/>
          <p:cNvSpPr>
            <a:spLocks noChangeShapeType="1"/>
          </p:cNvSpPr>
          <p:nvPr/>
        </p:nvSpPr>
        <p:spPr bwMode="auto">
          <a:xfrm>
            <a:off x="444500" y="2251075"/>
            <a:ext cx="6794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30" name="Line 20"/>
          <p:cNvSpPr>
            <a:spLocks noChangeShapeType="1"/>
          </p:cNvSpPr>
          <p:nvPr/>
        </p:nvSpPr>
        <p:spPr bwMode="auto">
          <a:xfrm>
            <a:off x="441325" y="2728913"/>
            <a:ext cx="6794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2" name="Object 7"/>
          <p:cNvGraphicFramePr>
            <a:graphicFrameLocks noChangeAspect="1"/>
          </p:cNvGraphicFramePr>
          <p:nvPr/>
        </p:nvGraphicFramePr>
        <p:xfrm>
          <a:off x="1404938" y="2071688"/>
          <a:ext cx="403225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07960" imgH="330120" progId="Equation.DSMT4">
                  <p:embed/>
                </p:oleObj>
              </mc:Choice>
              <mc:Fallback>
                <p:oleObj name="Equation" r:id="rId29" imgW="507960" imgH="3301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938" y="2071688"/>
                        <a:ext cx="403225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5" name="Object 14"/>
          <p:cNvGraphicFramePr>
            <a:graphicFrameLocks noChangeAspect="1"/>
          </p:cNvGraphicFramePr>
          <p:nvPr/>
        </p:nvGraphicFramePr>
        <p:xfrm>
          <a:off x="1420813" y="2587625"/>
          <a:ext cx="615950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711000" imgH="330120" progId="Equation.DSMT4">
                  <p:embed/>
                </p:oleObj>
              </mc:Choice>
              <mc:Fallback>
                <p:oleObj name="Equation" r:id="rId31" imgW="711000" imgH="3301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813" y="2587625"/>
                        <a:ext cx="615950" cy="28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1362075" y="2895600"/>
          <a:ext cx="762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761760" imgH="431640" progId="Equation.DSMT4">
                  <p:embed/>
                </p:oleObj>
              </mc:Choice>
              <mc:Fallback>
                <p:oleObj name="Equation" r:id="rId33" imgW="761760" imgH="4316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2075" y="2895600"/>
                        <a:ext cx="762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7" name="Object 18"/>
          <p:cNvGraphicFramePr>
            <a:graphicFrameLocks noChangeAspect="1"/>
          </p:cNvGraphicFramePr>
          <p:nvPr/>
        </p:nvGraphicFramePr>
        <p:xfrm>
          <a:off x="1658938" y="3627438"/>
          <a:ext cx="1397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396800" imgH="698400" progId="Equation.DSMT4">
                  <p:embed/>
                </p:oleObj>
              </mc:Choice>
              <mc:Fallback>
                <p:oleObj name="Equation" r:id="rId35" imgW="1396800" imgH="6984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938" y="3627438"/>
                        <a:ext cx="1397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8" name="Object 19"/>
          <p:cNvGraphicFramePr>
            <a:graphicFrameLocks noChangeAspect="1"/>
          </p:cNvGraphicFramePr>
          <p:nvPr/>
        </p:nvGraphicFramePr>
        <p:xfrm>
          <a:off x="1685925" y="4491038"/>
          <a:ext cx="1219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218960" imgH="520560" progId="Equation.DSMT4">
                  <p:embed/>
                </p:oleObj>
              </mc:Choice>
              <mc:Fallback>
                <p:oleObj name="Equation" r:id="rId37" imgW="1218960" imgH="5205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5925" y="4491038"/>
                        <a:ext cx="1219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2" name="Object 2"/>
          <p:cNvGraphicFramePr>
            <a:graphicFrameLocks noChangeAspect="1"/>
          </p:cNvGraphicFramePr>
          <p:nvPr/>
        </p:nvGraphicFramePr>
        <p:xfrm>
          <a:off x="4999038" y="1347788"/>
          <a:ext cx="23558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993680" imgH="406080" progId="Equation.DSMT4">
                  <p:embed/>
                </p:oleObj>
              </mc:Choice>
              <mc:Fallback>
                <p:oleObj name="Equation" r:id="rId39" imgW="1993680" imgH="406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9038" y="1347788"/>
                        <a:ext cx="2355850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Oval 7"/>
          <p:cNvSpPr>
            <a:spLocks noChangeArrowheads="1"/>
          </p:cNvSpPr>
          <p:nvPr/>
        </p:nvSpPr>
        <p:spPr bwMode="auto">
          <a:xfrm>
            <a:off x="4930775" y="1382713"/>
            <a:ext cx="381000" cy="477837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7" name="Oval 8"/>
          <p:cNvSpPr>
            <a:spLocks noChangeArrowheads="1"/>
          </p:cNvSpPr>
          <p:nvPr/>
        </p:nvSpPr>
        <p:spPr bwMode="auto">
          <a:xfrm>
            <a:off x="7056438" y="1352550"/>
            <a:ext cx="327025" cy="49371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graphicFrame>
        <p:nvGraphicFramePr>
          <p:cNvPr id="38" name="Object 3"/>
          <p:cNvGraphicFramePr>
            <a:graphicFrameLocks noChangeAspect="1"/>
          </p:cNvGraphicFramePr>
          <p:nvPr/>
        </p:nvGraphicFramePr>
        <p:xfrm>
          <a:off x="4768850" y="2074863"/>
          <a:ext cx="20955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28600" imgH="1002960" progId="Equation.DSMT4">
                  <p:embed/>
                </p:oleObj>
              </mc:Choice>
              <mc:Fallback>
                <p:oleObj name="Equation" r:id="rId41" imgW="228600" imgH="1002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2074863"/>
                        <a:ext cx="209550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Line 15"/>
          <p:cNvSpPr>
            <a:spLocks noChangeShapeType="1"/>
          </p:cNvSpPr>
          <p:nvPr/>
        </p:nvSpPr>
        <p:spPr bwMode="auto">
          <a:xfrm>
            <a:off x="4972050" y="2217738"/>
            <a:ext cx="714375" cy="5000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40" name="Object 4"/>
          <p:cNvGraphicFramePr>
            <a:graphicFrameLocks noChangeAspect="1"/>
          </p:cNvGraphicFramePr>
          <p:nvPr/>
        </p:nvGraphicFramePr>
        <p:xfrm>
          <a:off x="6064250" y="2101850"/>
          <a:ext cx="420688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495000" imgH="330120" progId="Equation.DSMT4">
                  <p:embed/>
                </p:oleObj>
              </mc:Choice>
              <mc:Fallback>
                <p:oleObj name="Equation" r:id="rId43" imgW="495000" imgH="33012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4250" y="2101850"/>
                        <a:ext cx="420688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Line 17"/>
          <p:cNvSpPr>
            <a:spLocks noChangeShapeType="1"/>
          </p:cNvSpPr>
          <p:nvPr/>
        </p:nvSpPr>
        <p:spPr bwMode="auto">
          <a:xfrm flipV="1">
            <a:off x="4972050" y="2289175"/>
            <a:ext cx="571500" cy="4286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42" name="Object 5"/>
          <p:cNvGraphicFramePr>
            <a:graphicFrameLocks noChangeAspect="1"/>
          </p:cNvGraphicFramePr>
          <p:nvPr/>
        </p:nvGraphicFramePr>
        <p:xfrm>
          <a:off x="6005513" y="2936875"/>
          <a:ext cx="703262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799920" imgH="431640" progId="Equation.DSMT4">
                  <p:embed/>
                </p:oleObj>
              </mc:Choice>
              <mc:Fallback>
                <p:oleObj name="Equation" r:id="rId45" imgW="799920" imgH="4316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5513" y="2936875"/>
                        <a:ext cx="703262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6"/>
          <p:cNvGraphicFramePr>
            <a:graphicFrameLocks noChangeAspect="1"/>
          </p:cNvGraphicFramePr>
          <p:nvPr/>
        </p:nvGraphicFramePr>
        <p:xfrm>
          <a:off x="6846888" y="2062163"/>
          <a:ext cx="195262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28600" imgH="1002960" progId="Equation.DSMT4">
                  <p:embed/>
                </p:oleObj>
              </mc:Choice>
              <mc:Fallback>
                <p:oleObj name="Equation" r:id="rId47" imgW="228600" imgH="10029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6888" y="2062163"/>
                        <a:ext cx="195262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Line 20"/>
          <p:cNvSpPr>
            <a:spLocks noChangeShapeType="1"/>
          </p:cNvSpPr>
          <p:nvPr/>
        </p:nvSpPr>
        <p:spPr bwMode="auto">
          <a:xfrm>
            <a:off x="7058025" y="2235200"/>
            <a:ext cx="4508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45" name="Object 7"/>
          <p:cNvGraphicFramePr>
            <a:graphicFrameLocks noChangeAspect="1"/>
          </p:cNvGraphicFramePr>
          <p:nvPr/>
        </p:nvGraphicFramePr>
        <p:xfrm>
          <a:off x="8112125" y="2533650"/>
          <a:ext cx="725488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914400" imgH="330120" progId="Equation.DSMT4">
                  <p:embed/>
                </p:oleObj>
              </mc:Choice>
              <mc:Fallback>
                <p:oleObj name="Equation" r:id="rId49" imgW="914400" imgH="33012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125" y="2533650"/>
                        <a:ext cx="725488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Line 22"/>
          <p:cNvSpPr>
            <a:spLocks noChangeShapeType="1"/>
          </p:cNvSpPr>
          <p:nvPr/>
        </p:nvSpPr>
        <p:spPr bwMode="auto">
          <a:xfrm>
            <a:off x="7081838" y="2714625"/>
            <a:ext cx="42703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47" name="Object 8"/>
          <p:cNvGraphicFramePr>
            <a:graphicFrameLocks noChangeAspect="1"/>
          </p:cNvGraphicFramePr>
          <p:nvPr/>
        </p:nvGraphicFramePr>
        <p:xfrm>
          <a:off x="8047038" y="2881313"/>
          <a:ext cx="79851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054080" imgH="431640" progId="Equation.DSMT4">
                  <p:embed/>
                </p:oleObj>
              </mc:Choice>
              <mc:Fallback>
                <p:oleObj name="Equation" r:id="rId51" imgW="1054080" imgH="43164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7038" y="2881313"/>
                        <a:ext cx="798512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9"/>
          <p:cNvGraphicFramePr>
            <a:graphicFrameLocks noChangeAspect="1"/>
          </p:cNvGraphicFramePr>
          <p:nvPr/>
        </p:nvGraphicFramePr>
        <p:xfrm>
          <a:off x="4900613" y="3625850"/>
          <a:ext cx="1397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396800" imgH="698400" progId="Equation.DSMT4">
                  <p:embed/>
                </p:oleObj>
              </mc:Choice>
              <mc:Fallback>
                <p:oleObj name="Equation" r:id="rId53" imgW="1396800" imgH="6984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0613" y="3625850"/>
                        <a:ext cx="1397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10"/>
          <p:cNvGraphicFramePr>
            <a:graphicFrameLocks noChangeAspect="1"/>
          </p:cNvGraphicFramePr>
          <p:nvPr/>
        </p:nvGraphicFramePr>
        <p:xfrm>
          <a:off x="6213475" y="4413250"/>
          <a:ext cx="13335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155600" imgH="520560" progId="Equation.DSMT4">
                  <p:embed/>
                </p:oleObj>
              </mc:Choice>
              <mc:Fallback>
                <p:oleObj name="Equation" r:id="rId55" imgW="1155600" imgH="52056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3475" y="4413250"/>
                        <a:ext cx="1333500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11"/>
          <p:cNvGraphicFramePr>
            <a:graphicFrameLocks noChangeAspect="1"/>
          </p:cNvGraphicFramePr>
          <p:nvPr/>
        </p:nvGraphicFramePr>
        <p:xfrm>
          <a:off x="5978525" y="2522538"/>
          <a:ext cx="614363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672840" imgH="330120" progId="Equation.DSMT4">
                  <p:embed/>
                </p:oleObj>
              </mc:Choice>
              <mc:Fallback>
                <p:oleObj name="Equation" r:id="rId57" imgW="672840" imgH="33012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8525" y="2522538"/>
                        <a:ext cx="614363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12"/>
          <p:cNvGraphicFramePr>
            <a:graphicFrameLocks noChangeAspect="1"/>
          </p:cNvGraphicFramePr>
          <p:nvPr/>
        </p:nvGraphicFramePr>
        <p:xfrm>
          <a:off x="5694363" y="2060575"/>
          <a:ext cx="173037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203040" imgH="1002960" progId="Equation.DSMT4">
                  <p:embed/>
                </p:oleObj>
              </mc:Choice>
              <mc:Fallback>
                <p:oleObj name="Equation" r:id="rId58" imgW="203040" imgH="10029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4363" y="2060575"/>
                        <a:ext cx="173037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13"/>
          <p:cNvGraphicFramePr>
            <a:graphicFrameLocks noChangeAspect="1"/>
          </p:cNvGraphicFramePr>
          <p:nvPr/>
        </p:nvGraphicFramePr>
        <p:xfrm>
          <a:off x="7551738" y="2062163"/>
          <a:ext cx="37147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431640" imgH="1002960" progId="Equation.DSMT4">
                  <p:embed/>
                </p:oleObj>
              </mc:Choice>
              <mc:Fallback>
                <p:oleObj name="Equation" r:id="rId60" imgW="431640" imgH="10029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1738" y="2062163"/>
                        <a:ext cx="371475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14"/>
          <p:cNvGraphicFramePr>
            <a:graphicFrameLocks noChangeAspect="1"/>
          </p:cNvGraphicFramePr>
          <p:nvPr/>
        </p:nvGraphicFramePr>
        <p:xfrm>
          <a:off x="8134350" y="2098675"/>
          <a:ext cx="544513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723600" imgH="317160" progId="Equation.DSMT4">
                  <p:embed/>
                </p:oleObj>
              </mc:Choice>
              <mc:Fallback>
                <p:oleObj name="Equation" r:id="rId62" imgW="723600" imgH="31716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4350" y="2098675"/>
                        <a:ext cx="544513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Line 20"/>
          <p:cNvSpPr>
            <a:spLocks noChangeShapeType="1"/>
          </p:cNvSpPr>
          <p:nvPr/>
        </p:nvSpPr>
        <p:spPr bwMode="auto">
          <a:xfrm>
            <a:off x="5018088" y="2239963"/>
            <a:ext cx="6794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55" name="Line 20"/>
          <p:cNvSpPr>
            <a:spLocks noChangeShapeType="1"/>
          </p:cNvSpPr>
          <p:nvPr/>
        </p:nvSpPr>
        <p:spPr bwMode="auto">
          <a:xfrm>
            <a:off x="5014913" y="2717800"/>
            <a:ext cx="68103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56" name="Object 7"/>
          <p:cNvGraphicFramePr>
            <a:graphicFrameLocks noChangeAspect="1"/>
          </p:cNvGraphicFramePr>
          <p:nvPr/>
        </p:nvGraphicFramePr>
        <p:xfrm>
          <a:off x="6054725" y="2139950"/>
          <a:ext cx="48895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520560" imgH="317160" progId="Equation.DSMT4">
                  <p:embed/>
                </p:oleObj>
              </mc:Choice>
              <mc:Fallback>
                <p:oleObj name="Equation" r:id="rId64" imgW="520560" imgH="3171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4725" y="2139950"/>
                        <a:ext cx="488950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14"/>
          <p:cNvGraphicFramePr>
            <a:graphicFrameLocks noChangeAspect="1"/>
          </p:cNvGraphicFramePr>
          <p:nvPr/>
        </p:nvGraphicFramePr>
        <p:xfrm>
          <a:off x="6057900" y="2522538"/>
          <a:ext cx="571500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660240" imgH="330120" progId="Equation.DSMT4">
                  <p:embed/>
                </p:oleObj>
              </mc:Choice>
              <mc:Fallback>
                <p:oleObj name="Equation" r:id="rId66" imgW="660240" imgH="33012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2522538"/>
                        <a:ext cx="571500" cy="284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8"/>
          <p:cNvGraphicFramePr>
            <a:graphicFrameLocks noChangeAspect="1"/>
          </p:cNvGraphicFramePr>
          <p:nvPr/>
        </p:nvGraphicFramePr>
        <p:xfrm>
          <a:off x="5945188" y="2884488"/>
          <a:ext cx="825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8" imgW="825480" imgH="431640" progId="Equation.DSMT4">
                  <p:embed/>
                </p:oleObj>
              </mc:Choice>
              <mc:Fallback>
                <p:oleObj name="Equation" r:id="rId68" imgW="825480" imgH="43164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5188" y="2884488"/>
                        <a:ext cx="8255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36"/>
          <p:cNvGraphicFramePr>
            <a:graphicFrameLocks noChangeAspect="1"/>
          </p:cNvGraphicFramePr>
          <p:nvPr/>
        </p:nvGraphicFramePr>
        <p:xfrm>
          <a:off x="6245225" y="3630613"/>
          <a:ext cx="1371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0" imgW="1371600" imgH="698400" progId="Equation.DSMT4">
                  <p:embed/>
                </p:oleObj>
              </mc:Choice>
              <mc:Fallback>
                <p:oleObj name="Equation" r:id="rId70" imgW="1371600" imgH="6984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5225" y="3630613"/>
                        <a:ext cx="1371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37"/>
          <p:cNvGraphicFramePr>
            <a:graphicFrameLocks noChangeAspect="1"/>
          </p:cNvGraphicFramePr>
          <p:nvPr/>
        </p:nvGraphicFramePr>
        <p:xfrm>
          <a:off x="5024438" y="4465638"/>
          <a:ext cx="1231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2" imgW="1231560" imgH="520560" progId="Equation.DSMT4">
                  <p:embed/>
                </p:oleObj>
              </mc:Choice>
              <mc:Fallback>
                <p:oleObj name="Equation" r:id="rId72" imgW="1231560" imgH="52056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4438" y="4465638"/>
                        <a:ext cx="1231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8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>
                      <p:stCondLst>
                        <p:cond delay="indefinite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 animBg="1"/>
      <p:bldP spid="14344" grpId="0" animBg="1"/>
      <p:bldP spid="14351" grpId="0" animBg="1"/>
      <p:bldP spid="14351" grpId="1" animBg="1"/>
      <p:bldP spid="14353" grpId="0" animBg="1"/>
      <p:bldP spid="14353" grpId="1" animBg="1"/>
      <p:bldP spid="14356" grpId="0" animBg="1"/>
      <p:bldP spid="14358" grpId="0" animBg="1"/>
      <p:bldP spid="28" grpId="0" animBg="1"/>
      <p:bldP spid="28" grpId="1" animBg="1"/>
      <p:bldP spid="30" grpId="0" animBg="1"/>
      <p:bldP spid="30" grpId="1" animBg="1"/>
      <p:bldP spid="36" grpId="0" animBg="1"/>
      <p:bldP spid="37" grpId="0" animBg="1"/>
      <p:bldP spid="39" grpId="0" animBg="1"/>
      <p:bldP spid="39" grpId="1" animBg="1"/>
      <p:bldP spid="41" grpId="0" animBg="1"/>
      <p:bldP spid="41" grpId="1" animBg="1"/>
      <p:bldP spid="44" grpId="0" animBg="1"/>
      <p:bldP spid="46" grpId="0" animBg="1"/>
      <p:bldP spid="54" grpId="0" animBg="1"/>
      <p:bldP spid="54" grpId="1" animBg="1"/>
      <p:bldP spid="55" grpId="0" animBg="1"/>
      <p:bldP spid="5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568952" cy="50405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sz="2600" dirty="0"/>
              <a:t>Ex: Factor each of the following trinomials:</a:t>
            </a:r>
          </a:p>
        </p:txBody>
      </p:sp>
      <p:graphicFrame>
        <p:nvGraphicFramePr>
          <p:cNvPr id="3994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6738397"/>
              </p:ext>
            </p:extLst>
          </p:nvPr>
        </p:nvGraphicFramePr>
        <p:xfrm>
          <a:off x="323528" y="888777"/>
          <a:ext cx="32035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74840" imgH="482400" progId="Equation.DSMT4">
                  <p:embed/>
                </p:oleObj>
              </mc:Choice>
              <mc:Fallback>
                <p:oleObj name="Equation" r:id="rId3" imgW="3174840" imgH="482400" progId="Equation.DSMT4">
                  <p:embed/>
                  <p:pic>
                    <p:nvPicPr>
                      <p:cNvPr id="3994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888777"/>
                        <a:ext cx="32035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5" name="Object 3"/>
          <p:cNvGraphicFramePr>
            <a:graphicFrameLocks noChangeAspect="1"/>
          </p:cNvGraphicFramePr>
          <p:nvPr/>
        </p:nvGraphicFramePr>
        <p:xfrm>
          <a:off x="4731518" y="914177"/>
          <a:ext cx="345916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429000" imgH="482400" progId="Equation.DSMT4">
                  <p:embed/>
                </p:oleObj>
              </mc:Choice>
              <mc:Fallback>
                <p:oleObj name="Equation" r:id="rId5" imgW="3429000" imgH="482400" progId="Equation.DSMT4">
                  <p:embed/>
                  <p:pic>
                    <p:nvPicPr>
                      <p:cNvPr id="3994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1518" y="914177"/>
                        <a:ext cx="345916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3">
            <a:extLst>
              <a:ext uri="{FF2B5EF4-FFF2-40B4-BE49-F238E27FC236}">
                <a16:creationId xmlns:a16="http://schemas.microsoft.com/office/drawing/2014/main" id="{5FBF66DC-2DAF-4D69-BAAB-55B0B0F8A9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650864"/>
              </p:ext>
            </p:extLst>
          </p:nvPr>
        </p:nvGraphicFramePr>
        <p:xfrm>
          <a:off x="174625" y="3644900"/>
          <a:ext cx="3465513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851360" imgH="596880" progId="Equation.DSMT4">
                  <p:embed/>
                </p:oleObj>
              </mc:Choice>
              <mc:Fallback>
                <p:oleObj name="Equation" r:id="rId7" imgW="4851360" imgH="596880" progId="Equation.DSMT4">
                  <p:embed/>
                  <p:pic>
                    <p:nvPicPr>
                      <p:cNvPr id="3994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" y="3644900"/>
                        <a:ext cx="3465513" cy="4254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3">
            <a:extLst>
              <a:ext uri="{FF2B5EF4-FFF2-40B4-BE49-F238E27FC236}">
                <a16:creationId xmlns:a16="http://schemas.microsoft.com/office/drawing/2014/main" id="{E5D09018-166F-458F-87B6-F7B7171C57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1433238"/>
              </p:ext>
            </p:extLst>
          </p:nvPr>
        </p:nvGraphicFramePr>
        <p:xfrm>
          <a:off x="4586932" y="3645024"/>
          <a:ext cx="3873500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422680" imgH="698400" progId="Equation.DSMT4">
                  <p:embed/>
                </p:oleObj>
              </mc:Choice>
              <mc:Fallback>
                <p:oleObj name="Equation" r:id="rId9" imgW="5422680" imgH="698400" progId="Equation.DSMT4">
                  <p:embed/>
                  <p:pic>
                    <p:nvPicPr>
                      <p:cNvPr id="22" name="Object 3">
                        <a:extLst>
                          <a:ext uri="{FF2B5EF4-FFF2-40B4-BE49-F238E27FC236}">
                            <a16:creationId xmlns:a16="http://schemas.microsoft.com/office/drawing/2014/main" id="{5FBF66DC-2DAF-4D69-BAAB-55B0B0F8A9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6932" y="3645024"/>
                        <a:ext cx="3873500" cy="4968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7002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QUIZZES" val="0"/>
  <p:tag name="ISPRING_SCORM_PASSING_SCORE" val="100.0000000000"/>
  <p:tag name="ISPRING_RESOURCE_PATHS_HASH" val="8ce696e9412443ecc57c32ed4796326ae4778a"/>
  <p:tag name="GENSWF_OUTPUT_FILE_NAME" val="pc11ch4a"/>
  <p:tag name="ISPRING_RESOURCE_PATHS_HASH_2" val="2da3390be14aa5a306562e9d7d3da6589b6f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228</TotalTime>
  <Words>412</Words>
  <Application>Microsoft Office PowerPoint</Application>
  <PresentationFormat>On-screen Show (4:3)</PresentationFormat>
  <Paragraphs>54</Paragraphs>
  <Slides>13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MathType 6.0 Equation</vt:lpstr>
      <vt:lpstr>Lesson 1 Section 4a  Review on factoring trinomials</vt:lpstr>
      <vt:lpstr>I) Factoring Trinomials</vt:lpstr>
      <vt:lpstr>ii) BUM Method</vt:lpstr>
      <vt:lpstr>Practice: Factor each of the following trinomials using the BUM Method</vt:lpstr>
      <vt:lpstr>III) Grouping Method</vt:lpstr>
      <vt:lpstr>Practice: Factor each of the following using the Grouping Method</vt:lpstr>
      <vt:lpstr>III) Criss-Cross Method</vt:lpstr>
      <vt:lpstr>Practice: Factor the following using the Criss-Cross Method</vt:lpstr>
      <vt:lpstr>Ex: Factor each of the following trinomials:</vt:lpstr>
      <vt:lpstr>Ex: Factor each of the following trinomials: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 Calculus 11 Section 4a Factoring Trinomials</dc:title>
  <dc:creator>Danny Young</dc:creator>
  <cp:lastModifiedBy>Danny Young</cp:lastModifiedBy>
  <cp:revision>32</cp:revision>
  <dcterms:created xsi:type="dcterms:W3CDTF">2011-06-27T16:11:13Z</dcterms:created>
  <dcterms:modified xsi:type="dcterms:W3CDTF">2021-02-05T05:47:48Z</dcterms:modified>
</cp:coreProperties>
</file>